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23"/>
  </p:notesMasterIdLst>
  <p:sldIdLst>
    <p:sldId id="256" r:id="rId2"/>
    <p:sldId id="288" r:id="rId3"/>
    <p:sldId id="295" r:id="rId4"/>
    <p:sldId id="294" r:id="rId5"/>
    <p:sldId id="296" r:id="rId6"/>
    <p:sldId id="289" r:id="rId7"/>
    <p:sldId id="297" r:id="rId8"/>
    <p:sldId id="290" r:id="rId9"/>
    <p:sldId id="275" r:id="rId10"/>
    <p:sldId id="263" r:id="rId11"/>
    <p:sldId id="292" r:id="rId12"/>
    <p:sldId id="291" r:id="rId13"/>
    <p:sldId id="260" r:id="rId14"/>
    <p:sldId id="293" r:id="rId15"/>
    <p:sldId id="274" r:id="rId16"/>
    <p:sldId id="269" r:id="rId17"/>
    <p:sldId id="285" r:id="rId18"/>
    <p:sldId id="286" r:id="rId19"/>
    <p:sldId id="282" r:id="rId20"/>
    <p:sldId id="283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5710"/>
    <a:srgbClr val="CD4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F236FA-5047-458E-944D-B8B9EDE2343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5DC0B37-876A-48FD-A4D3-2CD57EAAAC1B}">
      <dgm:prSet/>
      <dgm:spPr>
        <a:solidFill>
          <a:schemeClr val="bg1"/>
        </a:solidFill>
        <a:ln>
          <a:solidFill>
            <a:srgbClr val="F45710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Si evince un </a:t>
          </a:r>
          <a:r>
            <a:rPr lang="en-US" b="1" u="none" dirty="0" err="1">
              <a:solidFill>
                <a:schemeClr val="tx1"/>
              </a:solidFill>
            </a:rPr>
            <a:t>aumento</a:t>
          </a:r>
          <a:r>
            <a:rPr lang="en-US" b="1" u="none" dirty="0">
              <a:solidFill>
                <a:schemeClr val="tx1"/>
              </a:solidFill>
            </a:rPr>
            <a:t> </a:t>
          </a:r>
          <a:r>
            <a:rPr lang="en-US" b="1" u="none" dirty="0" err="1">
              <a:solidFill>
                <a:schemeClr val="tx1"/>
              </a:solidFill>
            </a:rPr>
            <a:t>costante</a:t>
          </a:r>
          <a:r>
            <a:rPr lang="en-US" b="1" u="none" dirty="0">
              <a:solidFill>
                <a:schemeClr val="tx1"/>
              </a:solidFill>
            </a:rPr>
            <a:t> </a:t>
          </a:r>
          <a:r>
            <a:rPr lang="en-US" b="1" u="none" dirty="0" err="1">
              <a:solidFill>
                <a:schemeClr val="tx1"/>
              </a:solidFill>
            </a:rPr>
            <a:t>nella</a:t>
          </a:r>
          <a:r>
            <a:rPr lang="en-US" b="1" u="none" dirty="0">
              <a:solidFill>
                <a:schemeClr val="tx1"/>
              </a:solidFill>
            </a:rPr>
            <a:t> </a:t>
          </a:r>
          <a:r>
            <a:rPr lang="en-US" b="1" u="none" dirty="0" err="1">
              <a:solidFill>
                <a:schemeClr val="tx1"/>
              </a:solidFill>
            </a:rPr>
            <a:t>frequenza</a:t>
          </a:r>
          <a:r>
            <a:rPr lang="en-US" b="1" u="none" dirty="0">
              <a:solidFill>
                <a:schemeClr val="tx1"/>
              </a:solidFill>
            </a:rPr>
            <a:t> ai LICEI </a:t>
          </a:r>
        </a:p>
        <a:p>
          <a:endParaRPr lang="en-US" dirty="0">
            <a:solidFill>
              <a:schemeClr val="tx1"/>
            </a:solidFill>
          </a:endParaRPr>
        </a:p>
        <a:p>
          <a:r>
            <a:rPr lang="en-US" dirty="0">
              <a:solidFill>
                <a:schemeClr val="tx1"/>
              </a:solidFill>
            </a:rPr>
            <a:t>dal </a:t>
          </a:r>
          <a:r>
            <a:rPr lang="en-US" b="1" dirty="0">
              <a:solidFill>
                <a:schemeClr val="tx1"/>
              </a:solidFill>
            </a:rPr>
            <a:t>41,68%</a:t>
          </a:r>
          <a:r>
            <a:rPr lang="en-US" dirty="0">
              <a:solidFill>
                <a:schemeClr val="tx1"/>
              </a:solidFill>
            </a:rPr>
            <a:t> del 2016/17 </a:t>
          </a:r>
        </a:p>
        <a:p>
          <a:r>
            <a:rPr lang="en-US" dirty="0">
              <a:solidFill>
                <a:schemeClr val="tx1"/>
              </a:solidFill>
            </a:rPr>
            <a:t>al </a:t>
          </a:r>
          <a:r>
            <a:rPr lang="en-US" b="1" dirty="0">
              <a:solidFill>
                <a:schemeClr val="tx1"/>
              </a:solidFill>
            </a:rPr>
            <a:t>43,72%</a:t>
          </a:r>
          <a:r>
            <a:rPr lang="en-US" dirty="0">
              <a:solidFill>
                <a:schemeClr val="tx1"/>
              </a:solidFill>
            </a:rPr>
            <a:t> del 2020/21</a:t>
          </a:r>
        </a:p>
        <a:p>
          <a:r>
            <a:rPr lang="en-US" dirty="0">
              <a:solidFill>
                <a:schemeClr val="tx1"/>
              </a:solidFill>
            </a:rPr>
            <a:t>Dal </a:t>
          </a:r>
          <a:r>
            <a:rPr lang="en-US" b="1" dirty="0">
              <a:solidFill>
                <a:schemeClr val="tx1"/>
              </a:solidFill>
            </a:rPr>
            <a:t>2018</a:t>
          </a:r>
          <a:r>
            <a:rPr lang="en-US" dirty="0">
              <a:solidFill>
                <a:schemeClr val="tx1"/>
              </a:solidFill>
            </a:rPr>
            <a:t> il </a:t>
          </a:r>
          <a:r>
            <a:rPr lang="en-US" dirty="0" err="1">
              <a:solidFill>
                <a:schemeClr val="tx1"/>
              </a:solidFill>
            </a:rPr>
            <a:t>numero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complessivo</a:t>
          </a:r>
          <a:r>
            <a:rPr lang="en-US" dirty="0">
              <a:solidFill>
                <a:schemeClr val="tx1"/>
              </a:solidFill>
            </a:rPr>
            <a:t> degli </a:t>
          </a:r>
          <a:r>
            <a:rPr lang="en-US" dirty="0" err="1">
              <a:solidFill>
                <a:schemeClr val="tx1"/>
              </a:solidFill>
            </a:rPr>
            <a:t>studenti</a:t>
          </a:r>
          <a:r>
            <a:rPr lang="en-US" dirty="0">
              <a:solidFill>
                <a:schemeClr val="tx1"/>
              </a:solidFill>
            </a:rPr>
            <a:t> è in </a:t>
          </a:r>
          <a:r>
            <a:rPr lang="en-US" u="sng" dirty="0" err="1">
              <a:solidFill>
                <a:schemeClr val="tx1"/>
              </a:solidFill>
            </a:rPr>
            <a:t>lieve</a:t>
          </a:r>
          <a:r>
            <a:rPr lang="en-US" u="sng" dirty="0">
              <a:solidFill>
                <a:schemeClr val="tx1"/>
              </a:solidFill>
            </a:rPr>
            <a:t> </a:t>
          </a:r>
          <a:r>
            <a:rPr lang="en-US" u="sng" dirty="0" err="1">
              <a:solidFill>
                <a:schemeClr val="tx1"/>
              </a:solidFill>
            </a:rPr>
            <a:t>diminuzione</a:t>
          </a:r>
          <a:r>
            <a:rPr lang="en-US" u="sng" dirty="0">
              <a:solidFill>
                <a:schemeClr val="tx1"/>
              </a:solidFill>
            </a:rPr>
            <a:t>. </a:t>
          </a:r>
        </a:p>
      </dgm:t>
    </dgm:pt>
    <dgm:pt modelId="{403CBA94-93E2-4E80-987B-AE1D8533A5E6}" type="parTrans" cxnId="{C7162081-C1DA-47E1-9610-2679DEF9700E}">
      <dgm:prSet/>
      <dgm:spPr/>
      <dgm:t>
        <a:bodyPr/>
        <a:lstStyle/>
        <a:p>
          <a:endParaRPr lang="en-US"/>
        </a:p>
      </dgm:t>
    </dgm:pt>
    <dgm:pt modelId="{18005B4E-0A93-4C08-BBBE-41F1CF50B54C}" type="sibTrans" cxnId="{C7162081-C1DA-47E1-9610-2679DEF9700E}">
      <dgm:prSet/>
      <dgm:spPr/>
      <dgm:t>
        <a:bodyPr/>
        <a:lstStyle/>
        <a:p>
          <a:endParaRPr lang="en-US"/>
        </a:p>
      </dgm:t>
    </dgm:pt>
    <dgm:pt modelId="{0C14BC6B-5CF9-4270-AC26-D9DAD25889DB}">
      <dgm:prSet/>
      <dgm:spPr>
        <a:solidFill>
          <a:schemeClr val="bg1"/>
        </a:solidFill>
        <a:ln>
          <a:solidFill>
            <a:srgbClr val="F45710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Un </a:t>
          </a:r>
          <a:r>
            <a:rPr lang="en-US" dirty="0" err="1">
              <a:solidFill>
                <a:schemeClr val="tx1"/>
              </a:solidFill>
            </a:rPr>
            <a:t>certo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progressivo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aumento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dirty="0">
              <a:solidFill>
                <a:schemeClr val="tx1"/>
              </a:solidFill>
            </a:rPr>
            <a:t>per gli </a:t>
          </a:r>
          <a:r>
            <a:rPr lang="en-US" b="1" dirty="0">
              <a:solidFill>
                <a:schemeClr val="tx1"/>
              </a:solidFill>
            </a:rPr>
            <a:t>ISTITUTI TECNICI</a:t>
          </a:r>
          <a:r>
            <a:rPr lang="en-US" dirty="0">
              <a:solidFill>
                <a:schemeClr val="tx1"/>
              </a:solidFill>
            </a:rPr>
            <a:t> </a:t>
          </a:r>
        </a:p>
        <a:p>
          <a:endParaRPr lang="en-US" dirty="0">
            <a:solidFill>
              <a:schemeClr val="tx1"/>
            </a:solidFill>
          </a:endParaRPr>
        </a:p>
        <a:p>
          <a:r>
            <a:rPr lang="en-US" dirty="0">
              <a:solidFill>
                <a:schemeClr val="tx1"/>
              </a:solidFill>
            </a:rPr>
            <a:t>dal </a:t>
          </a:r>
          <a:r>
            <a:rPr lang="en-US" b="1" dirty="0">
              <a:solidFill>
                <a:schemeClr val="tx1"/>
              </a:solidFill>
            </a:rPr>
            <a:t>37,09%</a:t>
          </a:r>
          <a:r>
            <a:rPr lang="en-US" dirty="0">
              <a:solidFill>
                <a:schemeClr val="tx1"/>
              </a:solidFill>
            </a:rPr>
            <a:t> del 2016/17 </a:t>
          </a:r>
        </a:p>
        <a:p>
          <a:r>
            <a:rPr lang="en-US" dirty="0">
              <a:solidFill>
                <a:schemeClr val="tx1"/>
              </a:solidFill>
            </a:rPr>
            <a:t>al </a:t>
          </a:r>
          <a:r>
            <a:rPr lang="en-US" b="1" dirty="0">
              <a:solidFill>
                <a:schemeClr val="tx1"/>
              </a:solidFill>
            </a:rPr>
            <a:t>38% </a:t>
          </a:r>
          <a:r>
            <a:rPr lang="en-US" dirty="0">
              <a:solidFill>
                <a:schemeClr val="tx1"/>
              </a:solidFill>
            </a:rPr>
            <a:t>del 2020/21</a:t>
          </a:r>
        </a:p>
      </dgm:t>
    </dgm:pt>
    <dgm:pt modelId="{85027A58-A000-4F57-BE12-5C02F8880333}" type="parTrans" cxnId="{32D3485E-0F6D-4919-A1BC-FC542A848B2C}">
      <dgm:prSet/>
      <dgm:spPr/>
      <dgm:t>
        <a:bodyPr/>
        <a:lstStyle/>
        <a:p>
          <a:endParaRPr lang="en-US"/>
        </a:p>
      </dgm:t>
    </dgm:pt>
    <dgm:pt modelId="{B9A9695E-F395-421E-A166-ED693D48657F}" type="sibTrans" cxnId="{32D3485E-0F6D-4919-A1BC-FC542A848B2C}">
      <dgm:prSet/>
      <dgm:spPr/>
      <dgm:t>
        <a:bodyPr/>
        <a:lstStyle/>
        <a:p>
          <a:endParaRPr lang="en-US"/>
        </a:p>
      </dgm:t>
    </dgm:pt>
    <dgm:pt modelId="{8F803756-679D-46F0-9F9D-E246D6063F1C}">
      <dgm:prSet/>
      <dgm:spPr>
        <a:solidFill>
          <a:schemeClr val="bg1"/>
        </a:solidFill>
        <a:ln>
          <a:solidFill>
            <a:srgbClr val="F45710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Una </a:t>
          </a:r>
          <a:r>
            <a:rPr lang="en-US" b="1" dirty="0" err="1">
              <a:solidFill>
                <a:schemeClr val="tx1"/>
              </a:solidFill>
            </a:rPr>
            <a:t>costante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diminuzione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dei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frequentanti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negli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b="1" dirty="0">
              <a:solidFill>
                <a:schemeClr val="tx1"/>
              </a:solidFill>
            </a:rPr>
            <a:t>ISTITUTI PROFESSIONALI</a:t>
          </a:r>
          <a:r>
            <a:rPr lang="en-US" dirty="0">
              <a:solidFill>
                <a:schemeClr val="tx1"/>
              </a:solidFill>
            </a:rPr>
            <a:t> </a:t>
          </a:r>
        </a:p>
        <a:p>
          <a:endParaRPr lang="en-US" dirty="0">
            <a:solidFill>
              <a:schemeClr val="tx1"/>
            </a:solidFill>
          </a:endParaRPr>
        </a:p>
        <a:p>
          <a:r>
            <a:rPr lang="en-US" dirty="0">
              <a:solidFill>
                <a:schemeClr val="tx1"/>
              </a:solidFill>
            </a:rPr>
            <a:t>dal </a:t>
          </a:r>
          <a:r>
            <a:rPr lang="en-US" b="1" dirty="0">
              <a:solidFill>
                <a:schemeClr val="tx1"/>
              </a:solidFill>
            </a:rPr>
            <a:t>21,23%</a:t>
          </a:r>
          <a:r>
            <a:rPr lang="en-US" dirty="0">
              <a:solidFill>
                <a:schemeClr val="tx1"/>
              </a:solidFill>
            </a:rPr>
            <a:t> del 2016/17 </a:t>
          </a:r>
        </a:p>
        <a:p>
          <a:r>
            <a:rPr lang="en-US" dirty="0">
              <a:solidFill>
                <a:schemeClr val="tx1"/>
              </a:solidFill>
            </a:rPr>
            <a:t>al </a:t>
          </a:r>
          <a:r>
            <a:rPr lang="en-US" b="1" dirty="0">
              <a:solidFill>
                <a:schemeClr val="tx1"/>
              </a:solidFill>
            </a:rPr>
            <a:t>18,32%</a:t>
          </a:r>
          <a:r>
            <a:rPr lang="en-US" dirty="0">
              <a:solidFill>
                <a:schemeClr val="tx1"/>
              </a:solidFill>
            </a:rPr>
            <a:t> del 2020/21</a:t>
          </a:r>
        </a:p>
      </dgm:t>
    </dgm:pt>
    <dgm:pt modelId="{508B1787-D29E-4F6C-AC0A-EDBB75764D50}" type="parTrans" cxnId="{121E09FB-4F32-48B0-B054-DFA27442648B}">
      <dgm:prSet/>
      <dgm:spPr/>
      <dgm:t>
        <a:bodyPr/>
        <a:lstStyle/>
        <a:p>
          <a:endParaRPr lang="en-US"/>
        </a:p>
      </dgm:t>
    </dgm:pt>
    <dgm:pt modelId="{43F4D941-30CD-496B-AE42-DD04E3CA1816}" type="sibTrans" cxnId="{121E09FB-4F32-48B0-B054-DFA27442648B}">
      <dgm:prSet/>
      <dgm:spPr/>
      <dgm:t>
        <a:bodyPr/>
        <a:lstStyle/>
        <a:p>
          <a:endParaRPr lang="en-US"/>
        </a:p>
      </dgm:t>
    </dgm:pt>
    <dgm:pt modelId="{4A28564D-7B66-43BB-9EEA-6821E0A08B7E}" type="pres">
      <dgm:prSet presAssocID="{15F236FA-5047-458E-944D-B8B9EDE2343B}" presName="linear" presStyleCnt="0">
        <dgm:presLayoutVars>
          <dgm:animLvl val="lvl"/>
          <dgm:resizeHandles val="exact"/>
        </dgm:presLayoutVars>
      </dgm:prSet>
      <dgm:spPr/>
    </dgm:pt>
    <dgm:pt modelId="{6F5A43D2-54AF-4EC0-9DE7-DCCE061D7E6E}" type="pres">
      <dgm:prSet presAssocID="{95DC0B37-876A-48FD-A4D3-2CD57EAAAC1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CFDEB45-6ECA-4D4C-8271-44CB53EB5B41}" type="pres">
      <dgm:prSet presAssocID="{18005B4E-0A93-4C08-BBBE-41F1CF50B54C}" presName="spacer" presStyleCnt="0"/>
      <dgm:spPr/>
    </dgm:pt>
    <dgm:pt modelId="{F098165B-9D9A-4C53-B446-07E37A581307}" type="pres">
      <dgm:prSet presAssocID="{0C14BC6B-5CF9-4270-AC26-D9DAD25889D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A543B6F-A803-4270-824D-4383A0E2EA35}" type="pres">
      <dgm:prSet presAssocID="{B9A9695E-F395-421E-A166-ED693D48657F}" presName="spacer" presStyleCnt="0"/>
      <dgm:spPr/>
    </dgm:pt>
    <dgm:pt modelId="{BCF54702-5FB6-4F6C-A71D-D7C54B30B076}" type="pres">
      <dgm:prSet presAssocID="{8F803756-679D-46F0-9F9D-E246D6063F1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F80CB15-C691-41F7-84FA-A932BA347D85}" type="presOf" srcId="{0C14BC6B-5CF9-4270-AC26-D9DAD25889DB}" destId="{F098165B-9D9A-4C53-B446-07E37A581307}" srcOrd="0" destOrd="0" presId="urn:microsoft.com/office/officeart/2005/8/layout/vList2"/>
    <dgm:cxn modelId="{32D3485E-0F6D-4919-A1BC-FC542A848B2C}" srcId="{15F236FA-5047-458E-944D-B8B9EDE2343B}" destId="{0C14BC6B-5CF9-4270-AC26-D9DAD25889DB}" srcOrd="1" destOrd="0" parTransId="{85027A58-A000-4F57-BE12-5C02F8880333}" sibTransId="{B9A9695E-F395-421E-A166-ED693D48657F}"/>
    <dgm:cxn modelId="{C7162081-C1DA-47E1-9610-2679DEF9700E}" srcId="{15F236FA-5047-458E-944D-B8B9EDE2343B}" destId="{95DC0B37-876A-48FD-A4D3-2CD57EAAAC1B}" srcOrd="0" destOrd="0" parTransId="{403CBA94-93E2-4E80-987B-AE1D8533A5E6}" sibTransId="{18005B4E-0A93-4C08-BBBE-41F1CF50B54C}"/>
    <dgm:cxn modelId="{D38F6B94-E8B7-41C9-B6A3-9D8168C01FB9}" type="presOf" srcId="{95DC0B37-876A-48FD-A4D3-2CD57EAAAC1B}" destId="{6F5A43D2-54AF-4EC0-9DE7-DCCE061D7E6E}" srcOrd="0" destOrd="0" presId="urn:microsoft.com/office/officeart/2005/8/layout/vList2"/>
    <dgm:cxn modelId="{DFB40C98-F695-4B52-A360-8A6DD369D265}" type="presOf" srcId="{15F236FA-5047-458E-944D-B8B9EDE2343B}" destId="{4A28564D-7B66-43BB-9EEA-6821E0A08B7E}" srcOrd="0" destOrd="0" presId="urn:microsoft.com/office/officeart/2005/8/layout/vList2"/>
    <dgm:cxn modelId="{5E92FEBE-C20B-4436-8E7F-8FF45DFB8FA4}" type="presOf" srcId="{8F803756-679D-46F0-9F9D-E246D6063F1C}" destId="{BCF54702-5FB6-4F6C-A71D-D7C54B30B076}" srcOrd="0" destOrd="0" presId="urn:microsoft.com/office/officeart/2005/8/layout/vList2"/>
    <dgm:cxn modelId="{121E09FB-4F32-48B0-B054-DFA27442648B}" srcId="{15F236FA-5047-458E-944D-B8B9EDE2343B}" destId="{8F803756-679D-46F0-9F9D-E246D6063F1C}" srcOrd="2" destOrd="0" parTransId="{508B1787-D29E-4F6C-AC0A-EDBB75764D50}" sibTransId="{43F4D941-30CD-496B-AE42-DD04E3CA1816}"/>
    <dgm:cxn modelId="{E277F15A-9F93-4B1B-ACE0-11D1614FEE79}" type="presParOf" srcId="{4A28564D-7B66-43BB-9EEA-6821E0A08B7E}" destId="{6F5A43D2-54AF-4EC0-9DE7-DCCE061D7E6E}" srcOrd="0" destOrd="0" presId="urn:microsoft.com/office/officeart/2005/8/layout/vList2"/>
    <dgm:cxn modelId="{078DB3A1-2DDE-44EB-B3FE-54833C30223B}" type="presParOf" srcId="{4A28564D-7B66-43BB-9EEA-6821E0A08B7E}" destId="{BCFDEB45-6ECA-4D4C-8271-44CB53EB5B41}" srcOrd="1" destOrd="0" presId="urn:microsoft.com/office/officeart/2005/8/layout/vList2"/>
    <dgm:cxn modelId="{21E57E04-840C-4342-A7B1-651D84B52FB7}" type="presParOf" srcId="{4A28564D-7B66-43BB-9EEA-6821E0A08B7E}" destId="{F098165B-9D9A-4C53-B446-07E37A581307}" srcOrd="2" destOrd="0" presId="urn:microsoft.com/office/officeart/2005/8/layout/vList2"/>
    <dgm:cxn modelId="{B60A12DC-5772-40A5-8553-9316DB4F3D0C}" type="presParOf" srcId="{4A28564D-7B66-43BB-9EEA-6821E0A08B7E}" destId="{DA543B6F-A803-4270-824D-4383A0E2EA35}" srcOrd="3" destOrd="0" presId="urn:microsoft.com/office/officeart/2005/8/layout/vList2"/>
    <dgm:cxn modelId="{9F288F50-281E-45F0-A251-7DEF37C0C8EE}" type="presParOf" srcId="{4A28564D-7B66-43BB-9EEA-6821E0A08B7E}" destId="{BCF54702-5FB6-4F6C-A71D-D7C54B30B07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A43D2-54AF-4EC0-9DE7-DCCE061D7E6E}">
      <dsp:nvSpPr>
        <dsp:cNvPr id="0" name=""/>
        <dsp:cNvSpPr/>
      </dsp:nvSpPr>
      <dsp:spPr>
        <a:xfrm>
          <a:off x="0" y="96700"/>
          <a:ext cx="6735443" cy="1759680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rgbClr val="F4571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Si evince un </a:t>
          </a:r>
          <a:r>
            <a:rPr lang="en-US" sz="1600" b="1" u="none" kern="1200" dirty="0" err="1">
              <a:solidFill>
                <a:schemeClr val="tx1"/>
              </a:solidFill>
            </a:rPr>
            <a:t>aumento</a:t>
          </a:r>
          <a:r>
            <a:rPr lang="en-US" sz="1600" b="1" u="none" kern="1200" dirty="0">
              <a:solidFill>
                <a:schemeClr val="tx1"/>
              </a:solidFill>
            </a:rPr>
            <a:t> </a:t>
          </a:r>
          <a:r>
            <a:rPr lang="en-US" sz="1600" b="1" u="none" kern="1200" dirty="0" err="1">
              <a:solidFill>
                <a:schemeClr val="tx1"/>
              </a:solidFill>
            </a:rPr>
            <a:t>costante</a:t>
          </a:r>
          <a:r>
            <a:rPr lang="en-US" sz="1600" b="1" u="none" kern="1200" dirty="0">
              <a:solidFill>
                <a:schemeClr val="tx1"/>
              </a:solidFill>
            </a:rPr>
            <a:t> </a:t>
          </a:r>
          <a:r>
            <a:rPr lang="en-US" sz="1600" b="1" u="none" kern="1200" dirty="0" err="1">
              <a:solidFill>
                <a:schemeClr val="tx1"/>
              </a:solidFill>
            </a:rPr>
            <a:t>nella</a:t>
          </a:r>
          <a:r>
            <a:rPr lang="en-US" sz="1600" b="1" u="none" kern="1200" dirty="0">
              <a:solidFill>
                <a:schemeClr val="tx1"/>
              </a:solidFill>
            </a:rPr>
            <a:t> </a:t>
          </a:r>
          <a:r>
            <a:rPr lang="en-US" sz="1600" b="1" u="none" kern="1200" dirty="0" err="1">
              <a:solidFill>
                <a:schemeClr val="tx1"/>
              </a:solidFill>
            </a:rPr>
            <a:t>frequenza</a:t>
          </a:r>
          <a:r>
            <a:rPr lang="en-US" sz="1600" b="1" u="none" kern="1200" dirty="0">
              <a:solidFill>
                <a:schemeClr val="tx1"/>
              </a:solidFill>
            </a:rPr>
            <a:t> ai LICEI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chemeClr val="tx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dal </a:t>
          </a:r>
          <a:r>
            <a:rPr lang="en-US" sz="1600" b="1" kern="1200" dirty="0">
              <a:solidFill>
                <a:schemeClr val="tx1"/>
              </a:solidFill>
            </a:rPr>
            <a:t>41,68%</a:t>
          </a:r>
          <a:r>
            <a:rPr lang="en-US" sz="1600" kern="1200" dirty="0">
              <a:solidFill>
                <a:schemeClr val="tx1"/>
              </a:solidFill>
            </a:rPr>
            <a:t> del 2016/17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al </a:t>
          </a:r>
          <a:r>
            <a:rPr lang="en-US" sz="1600" b="1" kern="1200" dirty="0">
              <a:solidFill>
                <a:schemeClr val="tx1"/>
              </a:solidFill>
            </a:rPr>
            <a:t>43,72%</a:t>
          </a:r>
          <a:r>
            <a:rPr lang="en-US" sz="1600" kern="1200" dirty="0">
              <a:solidFill>
                <a:schemeClr val="tx1"/>
              </a:solidFill>
            </a:rPr>
            <a:t> del 2020/21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Dal </a:t>
          </a:r>
          <a:r>
            <a:rPr lang="en-US" sz="1600" b="1" kern="1200" dirty="0">
              <a:solidFill>
                <a:schemeClr val="tx1"/>
              </a:solidFill>
            </a:rPr>
            <a:t>2018</a:t>
          </a:r>
          <a:r>
            <a:rPr lang="en-US" sz="1600" kern="1200" dirty="0">
              <a:solidFill>
                <a:schemeClr val="tx1"/>
              </a:solidFill>
            </a:rPr>
            <a:t> il </a:t>
          </a:r>
          <a:r>
            <a:rPr lang="en-US" sz="1600" kern="1200" dirty="0" err="1">
              <a:solidFill>
                <a:schemeClr val="tx1"/>
              </a:solidFill>
            </a:rPr>
            <a:t>numero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complessivo</a:t>
          </a:r>
          <a:r>
            <a:rPr lang="en-US" sz="1600" kern="1200" dirty="0">
              <a:solidFill>
                <a:schemeClr val="tx1"/>
              </a:solidFill>
            </a:rPr>
            <a:t> degli </a:t>
          </a:r>
          <a:r>
            <a:rPr lang="en-US" sz="1600" kern="1200" dirty="0" err="1">
              <a:solidFill>
                <a:schemeClr val="tx1"/>
              </a:solidFill>
            </a:rPr>
            <a:t>studenti</a:t>
          </a:r>
          <a:r>
            <a:rPr lang="en-US" sz="1600" kern="1200" dirty="0">
              <a:solidFill>
                <a:schemeClr val="tx1"/>
              </a:solidFill>
            </a:rPr>
            <a:t> è in </a:t>
          </a:r>
          <a:r>
            <a:rPr lang="en-US" sz="1600" u="sng" kern="1200" dirty="0" err="1">
              <a:solidFill>
                <a:schemeClr val="tx1"/>
              </a:solidFill>
            </a:rPr>
            <a:t>lieve</a:t>
          </a:r>
          <a:r>
            <a:rPr lang="en-US" sz="1600" u="sng" kern="1200" dirty="0">
              <a:solidFill>
                <a:schemeClr val="tx1"/>
              </a:solidFill>
            </a:rPr>
            <a:t> </a:t>
          </a:r>
          <a:r>
            <a:rPr lang="en-US" sz="1600" u="sng" kern="1200" dirty="0" err="1">
              <a:solidFill>
                <a:schemeClr val="tx1"/>
              </a:solidFill>
            </a:rPr>
            <a:t>diminuzione</a:t>
          </a:r>
          <a:r>
            <a:rPr lang="en-US" sz="1600" u="sng" kern="1200" dirty="0">
              <a:solidFill>
                <a:schemeClr val="tx1"/>
              </a:solidFill>
            </a:rPr>
            <a:t>. </a:t>
          </a:r>
        </a:p>
      </dsp:txBody>
      <dsp:txXfrm>
        <a:off x="85900" y="182600"/>
        <a:ext cx="6563643" cy="1587880"/>
      </dsp:txXfrm>
    </dsp:sp>
    <dsp:sp modelId="{F098165B-9D9A-4C53-B446-07E37A581307}">
      <dsp:nvSpPr>
        <dsp:cNvPr id="0" name=""/>
        <dsp:cNvSpPr/>
      </dsp:nvSpPr>
      <dsp:spPr>
        <a:xfrm>
          <a:off x="0" y="1902460"/>
          <a:ext cx="6735443" cy="1759680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rgbClr val="F4571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Un </a:t>
          </a:r>
          <a:r>
            <a:rPr lang="en-US" sz="1600" kern="1200" dirty="0" err="1">
              <a:solidFill>
                <a:schemeClr val="tx1"/>
              </a:solidFill>
            </a:rPr>
            <a:t>certo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progressivo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aumento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kern="1200" dirty="0">
              <a:solidFill>
                <a:schemeClr val="tx1"/>
              </a:solidFill>
            </a:rPr>
            <a:t>per gli </a:t>
          </a:r>
          <a:r>
            <a:rPr lang="en-US" sz="1600" b="1" kern="1200" dirty="0">
              <a:solidFill>
                <a:schemeClr val="tx1"/>
              </a:solidFill>
            </a:rPr>
            <a:t>ISTITUTI TECNICI</a:t>
          </a:r>
          <a:r>
            <a:rPr lang="en-US" sz="1600" kern="1200" dirty="0">
              <a:solidFill>
                <a:schemeClr val="tx1"/>
              </a:solidFill>
            </a:rPr>
            <a:t>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chemeClr val="tx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dal </a:t>
          </a:r>
          <a:r>
            <a:rPr lang="en-US" sz="1600" b="1" kern="1200" dirty="0">
              <a:solidFill>
                <a:schemeClr val="tx1"/>
              </a:solidFill>
            </a:rPr>
            <a:t>37,09%</a:t>
          </a:r>
          <a:r>
            <a:rPr lang="en-US" sz="1600" kern="1200" dirty="0">
              <a:solidFill>
                <a:schemeClr val="tx1"/>
              </a:solidFill>
            </a:rPr>
            <a:t> del 2016/17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al </a:t>
          </a:r>
          <a:r>
            <a:rPr lang="en-US" sz="1600" b="1" kern="1200" dirty="0">
              <a:solidFill>
                <a:schemeClr val="tx1"/>
              </a:solidFill>
            </a:rPr>
            <a:t>38% </a:t>
          </a:r>
          <a:r>
            <a:rPr lang="en-US" sz="1600" kern="1200" dirty="0">
              <a:solidFill>
                <a:schemeClr val="tx1"/>
              </a:solidFill>
            </a:rPr>
            <a:t>del 2020/21</a:t>
          </a:r>
        </a:p>
      </dsp:txBody>
      <dsp:txXfrm>
        <a:off x="85900" y="1988360"/>
        <a:ext cx="6563643" cy="1587880"/>
      </dsp:txXfrm>
    </dsp:sp>
    <dsp:sp modelId="{BCF54702-5FB6-4F6C-A71D-D7C54B30B076}">
      <dsp:nvSpPr>
        <dsp:cNvPr id="0" name=""/>
        <dsp:cNvSpPr/>
      </dsp:nvSpPr>
      <dsp:spPr>
        <a:xfrm>
          <a:off x="0" y="3708221"/>
          <a:ext cx="6735443" cy="1759680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rgbClr val="F4571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Una </a:t>
          </a:r>
          <a:r>
            <a:rPr lang="en-US" sz="1600" b="1" kern="1200" dirty="0" err="1">
              <a:solidFill>
                <a:schemeClr val="tx1"/>
              </a:solidFill>
            </a:rPr>
            <a:t>costante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diminuzione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dei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frequentanti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negli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b="1" kern="1200" dirty="0">
              <a:solidFill>
                <a:schemeClr val="tx1"/>
              </a:solidFill>
            </a:rPr>
            <a:t>ISTITUTI PROFESSIONALI</a:t>
          </a:r>
          <a:r>
            <a:rPr lang="en-US" sz="1600" kern="1200" dirty="0">
              <a:solidFill>
                <a:schemeClr val="tx1"/>
              </a:solidFill>
            </a:rPr>
            <a:t>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chemeClr val="tx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dal </a:t>
          </a:r>
          <a:r>
            <a:rPr lang="en-US" sz="1600" b="1" kern="1200" dirty="0">
              <a:solidFill>
                <a:schemeClr val="tx1"/>
              </a:solidFill>
            </a:rPr>
            <a:t>21,23%</a:t>
          </a:r>
          <a:r>
            <a:rPr lang="en-US" sz="1600" kern="1200" dirty="0">
              <a:solidFill>
                <a:schemeClr val="tx1"/>
              </a:solidFill>
            </a:rPr>
            <a:t> del 2016/17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al </a:t>
          </a:r>
          <a:r>
            <a:rPr lang="en-US" sz="1600" b="1" kern="1200" dirty="0">
              <a:solidFill>
                <a:schemeClr val="tx1"/>
              </a:solidFill>
            </a:rPr>
            <a:t>18,32%</a:t>
          </a:r>
          <a:r>
            <a:rPr lang="en-US" sz="1600" kern="1200" dirty="0">
              <a:solidFill>
                <a:schemeClr val="tx1"/>
              </a:solidFill>
            </a:rPr>
            <a:t> del 2020/21</a:t>
          </a:r>
        </a:p>
      </dsp:txBody>
      <dsp:txXfrm>
        <a:off x="85900" y="3794121"/>
        <a:ext cx="6563643" cy="1587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3802B-4589-45FA-A36A-51E1591AD5A0}" type="datetimeFigureOut">
              <a:rPr lang="it-IT" smtClean="0"/>
              <a:t>24/03/2022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F62BC-59BF-4E60-A367-2FAB99AE79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2782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fd3d77abed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fd3d77abed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f831604679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f831604679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7865-B067-4599-9BFA-63BA74F6656A}" type="datetimeFigureOut">
              <a:rPr lang="it-IT" smtClean="0"/>
              <a:t>24/03/2022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AE2E-B66D-4FB6-A665-7EB351CD836D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52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7865-B067-4599-9BFA-63BA74F6656A}" type="datetimeFigureOut">
              <a:rPr lang="it-IT" smtClean="0"/>
              <a:t>24/03/2022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AE2E-B66D-4FB6-A665-7EB351CD83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384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7865-B067-4599-9BFA-63BA74F6656A}" type="datetimeFigureOut">
              <a:rPr lang="it-IT" smtClean="0"/>
              <a:t>24/03/2022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AE2E-B66D-4FB6-A665-7EB351CD83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6100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831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7865-B067-4599-9BFA-63BA74F6656A}" type="datetimeFigureOut">
              <a:rPr lang="it-IT" smtClean="0"/>
              <a:t>24/03/2022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AE2E-B66D-4FB6-A665-7EB351CD83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7054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7865-B067-4599-9BFA-63BA74F6656A}" type="datetimeFigureOut">
              <a:rPr lang="it-IT" smtClean="0"/>
              <a:t>24/03/2022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AE2E-B66D-4FB6-A665-7EB351CD836D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214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7865-B067-4599-9BFA-63BA74F6656A}" type="datetimeFigureOut">
              <a:rPr lang="it-IT" smtClean="0"/>
              <a:t>24/03/2022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AE2E-B66D-4FB6-A665-7EB351CD83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8688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7865-B067-4599-9BFA-63BA74F6656A}" type="datetimeFigureOut">
              <a:rPr lang="it-IT" smtClean="0"/>
              <a:t>24/03/2022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AE2E-B66D-4FB6-A665-7EB351CD83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3466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7865-B067-4599-9BFA-63BA74F6656A}" type="datetimeFigureOut">
              <a:rPr lang="it-IT" smtClean="0"/>
              <a:t>24/03/2022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AE2E-B66D-4FB6-A665-7EB351CD83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6547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7865-B067-4599-9BFA-63BA74F6656A}" type="datetimeFigureOut">
              <a:rPr lang="it-IT" smtClean="0"/>
              <a:t>24/03/2022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AE2E-B66D-4FB6-A665-7EB351CD83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8399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0CB7865-B067-4599-9BFA-63BA74F6656A}" type="datetimeFigureOut">
              <a:rPr lang="it-IT" smtClean="0"/>
              <a:t>24/03/2022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23AE2E-B66D-4FB6-A665-7EB351CD83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1092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7865-B067-4599-9BFA-63BA74F6656A}" type="datetimeFigureOut">
              <a:rPr lang="it-IT" smtClean="0"/>
              <a:t>24/03/2022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AE2E-B66D-4FB6-A665-7EB351CD83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334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0CB7865-B067-4599-9BFA-63BA74F6656A}" type="datetimeFigureOut">
              <a:rPr lang="it-IT" smtClean="0"/>
              <a:t>24/03/2022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E23AE2E-B66D-4FB6-A665-7EB351CD836D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26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alsiopen.it/cause-dispersione-scolastica/" TargetMode="External"/><Relationship Id="rId2" Type="http://schemas.openxmlformats.org/officeDocument/2006/relationships/hyperlink" Target="https://www.invalsiopen.it/come-misurare-divari-competenze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33DB2C7A-A7F2-4D46-9B92-356A0740B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36" y="648943"/>
            <a:ext cx="1047619" cy="1142857"/>
          </a:xfrm>
          <a:prstGeom prst="rect">
            <a:avLst/>
          </a:prstGeom>
        </p:spPr>
      </p:pic>
      <p:pic>
        <p:nvPicPr>
          <p:cNvPr id="25" name="image1.png">
            <a:extLst>
              <a:ext uri="{FF2B5EF4-FFF2-40B4-BE49-F238E27FC236}">
                <a16:creationId xmlns:a16="http://schemas.microsoft.com/office/drawing/2014/main" id="{3C50D834-3EFF-4AFF-9D4D-F089E9E603E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4898" y="815805"/>
            <a:ext cx="3657601" cy="975995"/>
          </a:xfrm>
          <a:prstGeom prst="rect">
            <a:avLst/>
          </a:prstGeom>
        </p:spPr>
      </p:pic>
      <p:pic>
        <p:nvPicPr>
          <p:cNvPr id="26" name="image2.png">
            <a:extLst>
              <a:ext uri="{FF2B5EF4-FFF2-40B4-BE49-F238E27FC236}">
                <a16:creationId xmlns:a16="http://schemas.microsoft.com/office/drawing/2014/main" id="{5C2C12AF-4525-44E6-9D95-076C2D43B5D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20942" y="938358"/>
            <a:ext cx="2070735" cy="730885"/>
          </a:xfrm>
          <a:prstGeom prst="rect">
            <a:avLst/>
          </a:prstGeom>
        </p:spPr>
      </p:pic>
      <p:pic>
        <p:nvPicPr>
          <p:cNvPr id="27" name="image3.png">
            <a:extLst>
              <a:ext uri="{FF2B5EF4-FFF2-40B4-BE49-F238E27FC236}">
                <a16:creationId xmlns:a16="http://schemas.microsoft.com/office/drawing/2014/main" id="{BE2F47E8-5B39-4B1A-914A-3D648BA8348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10040" y="868191"/>
            <a:ext cx="1818640" cy="871220"/>
          </a:xfrm>
          <a:prstGeom prst="rect">
            <a:avLst/>
          </a:prstGeom>
        </p:spPr>
      </p:pic>
      <p:pic>
        <p:nvPicPr>
          <p:cNvPr id="28" name="image4.png">
            <a:extLst>
              <a:ext uri="{FF2B5EF4-FFF2-40B4-BE49-F238E27FC236}">
                <a16:creationId xmlns:a16="http://schemas.microsoft.com/office/drawing/2014/main" id="{C8A46704-B472-4430-910C-760453EDD873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74303" y="2192929"/>
            <a:ext cx="4271474" cy="4051496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7E9B57C7-A5C7-43EA-B342-BC9940371EF5}"/>
              </a:ext>
            </a:extLst>
          </p:cNvPr>
          <p:cNvSpPr txBox="1"/>
          <p:nvPr/>
        </p:nvSpPr>
        <p:spPr>
          <a:xfrm>
            <a:off x="196654" y="2315486"/>
            <a:ext cx="7516995" cy="4331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215" algn="ctr">
              <a:spcBef>
                <a:spcPts val="2070"/>
              </a:spcBef>
              <a:spcAft>
                <a:spcPts val="0"/>
              </a:spcAft>
            </a:pPr>
            <a:endParaRPr lang="it-IT" sz="1200" b="1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 MT"/>
            </a:endParaRPr>
          </a:p>
          <a:p>
            <a:pPr marL="69215" algn="ctr">
              <a:spcBef>
                <a:spcPts val="2070"/>
              </a:spcBef>
              <a:spcAft>
                <a:spcPts val="0"/>
              </a:spcAft>
            </a:pPr>
            <a:r>
              <a:rPr lang="it-IT" sz="2400" b="1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SEMINARIO</a:t>
            </a:r>
          </a:p>
          <a:p>
            <a:pPr marL="69215" algn="ctr">
              <a:spcBef>
                <a:spcPts val="2070"/>
              </a:spcBef>
              <a:spcAft>
                <a:spcPts val="0"/>
              </a:spcAft>
            </a:pPr>
            <a:r>
              <a:rPr lang="it-IT" sz="2400" b="1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R</a:t>
            </a:r>
            <a:r>
              <a:rPr lang="it-IT" sz="2400" b="1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ete</a:t>
            </a:r>
            <a:r>
              <a:rPr lang="it-IT" sz="2400" b="1" spc="4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 </a:t>
            </a:r>
            <a:r>
              <a:rPr lang="it-IT" sz="2400" b="1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disegnare</a:t>
            </a:r>
            <a:r>
              <a:rPr lang="it-IT" sz="2400" b="1" spc="4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 </a:t>
            </a:r>
            <a:r>
              <a:rPr lang="it-IT" sz="2400" b="1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il</a:t>
            </a:r>
            <a:r>
              <a:rPr lang="it-IT" sz="2400" b="1" spc="4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 </a:t>
            </a:r>
            <a:r>
              <a:rPr lang="it-IT" sz="2400" b="1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futuro</a:t>
            </a:r>
          </a:p>
          <a:p>
            <a:pPr marL="69215" algn="ctr">
              <a:spcBef>
                <a:spcPts val="2070"/>
              </a:spcBef>
              <a:spcAft>
                <a:spcPts val="0"/>
              </a:spcAft>
            </a:pPr>
            <a:r>
              <a:rPr lang="it-IT" sz="2400" b="1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GLI ORIZZONTI DI UNA </a:t>
            </a:r>
            <a:r>
              <a:rPr lang="it-IT" sz="2400" b="1" dirty="0">
                <a:solidFill>
                  <a:srgbClr val="F4571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SCUOLA ATTIVA</a:t>
            </a:r>
          </a:p>
          <a:p>
            <a:pPr marL="69215" algn="ctr">
              <a:spcBef>
                <a:spcPts val="2070"/>
              </a:spcBef>
              <a:spcAft>
                <a:spcPts val="0"/>
              </a:spcAft>
            </a:pPr>
            <a:endParaRPr lang="it-IT" b="1" dirty="0">
              <a:solidFill>
                <a:srgbClr val="231F20"/>
              </a:solidFill>
              <a:latin typeface="Verdana" panose="020B0604030504040204" pitchFamily="34" charset="0"/>
              <a:ea typeface="Verdana" panose="020B0604030504040204" pitchFamily="34" charset="0"/>
              <a:cs typeface="Arial MT"/>
            </a:endParaRPr>
          </a:p>
          <a:p>
            <a:pPr marL="69215" algn="ctr">
              <a:spcBef>
                <a:spcPts val="2070"/>
              </a:spcBef>
              <a:spcAft>
                <a:spcPts val="0"/>
              </a:spcAft>
            </a:pPr>
            <a:endParaRPr lang="it-IT" b="1" dirty="0">
              <a:solidFill>
                <a:srgbClr val="231F20"/>
              </a:solidFill>
              <a:latin typeface="Verdana" panose="020B0604030504040204" pitchFamily="34" charset="0"/>
              <a:ea typeface="Verdana" panose="020B0604030504040204" pitchFamily="34" charset="0"/>
              <a:cs typeface="Arial MT"/>
            </a:endParaRPr>
          </a:p>
          <a:p>
            <a:pPr marL="69215" algn="ctr">
              <a:spcBef>
                <a:spcPts val="2070"/>
              </a:spcBef>
              <a:spcAft>
                <a:spcPts val="0"/>
              </a:spcAft>
            </a:pPr>
            <a:r>
              <a:rPr lang="it-IT" b="1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Intervento: Laura Donà</a:t>
            </a:r>
          </a:p>
          <a:p>
            <a:pPr marL="69215" algn="ctr">
              <a:spcBef>
                <a:spcPts val="2070"/>
              </a:spcBef>
              <a:spcAft>
                <a:spcPts val="0"/>
              </a:spcAft>
            </a:pPr>
            <a:r>
              <a:rPr lang="it-IT" sz="1500" b="1" i="1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Coordinatore regionale del Servizio Ispettivo – U.S.R. per il Veneto</a:t>
            </a:r>
            <a:endParaRPr lang="it-IT" sz="1500" b="1" i="1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4233721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80513370-2548-453F-8B5B-57F49B506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it-IT" sz="5400" b="1" dirty="0">
                <a:solidFill>
                  <a:srgbClr val="FFFFFF"/>
                </a:solidFill>
                <a:latin typeface="+mn-lt"/>
              </a:rPr>
              <a:t>A VERONA…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7B70BAED-EB92-44FD-867E-81ABA06EC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6467" y="3781886"/>
            <a:ext cx="8938334" cy="2066463"/>
          </a:xfrm>
        </p:spPr>
        <p:txBody>
          <a:bodyPr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2200" b="1" dirty="0">
              <a:solidFill>
                <a:srgbClr val="F4571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2200" b="1" dirty="0">
              <a:solidFill>
                <a:srgbClr val="F4571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dirty="0">
                <a:solidFill>
                  <a:srgbClr val="F4571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DISPERSIONE ESPLICITA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dirty="0">
                <a:solidFill>
                  <a:srgbClr val="F4571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 VENETO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3200" b="1" dirty="0">
              <a:solidFill>
                <a:srgbClr val="F4571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Fonte: </a:t>
            </a:r>
            <a:r>
              <a:rPr lang="it-IT" sz="2000" b="1" i="0" dirty="0">
                <a:solidFill>
                  <a:srgbClr val="19191A"/>
                </a:solidFill>
                <a:effectLst/>
                <a:latin typeface="Titillium Web" panose="00000500000000000000" pitchFamily="2" charset="0"/>
              </a:rPr>
              <a:t>Dispersione scolastica: i dati del Veneto </a:t>
            </a:r>
            <a:r>
              <a:rPr lang="it-IT" sz="2000" b="1" i="0" dirty="0" err="1">
                <a:solidFill>
                  <a:srgbClr val="19191A"/>
                </a:solidFill>
                <a:effectLst/>
                <a:latin typeface="Titillium Web" panose="00000500000000000000" pitchFamily="2" charset="0"/>
              </a:rPr>
              <a:t>a.s.</a:t>
            </a:r>
            <a:r>
              <a:rPr lang="it-IT" sz="2000" b="1" i="0" dirty="0">
                <a:solidFill>
                  <a:srgbClr val="19191A"/>
                </a:solidFill>
                <a:effectLst/>
                <a:latin typeface="Titillium Web" panose="00000500000000000000" pitchFamily="2" charset="0"/>
              </a:rPr>
              <a:t> 2020/2021 a cura del servizio ispettivo  </a:t>
            </a:r>
            <a:r>
              <a:rPr lang="it-IT" sz="2000" i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https://istruzioneveneto.gov.it/20211122_14355/ </a:t>
            </a:r>
            <a:endParaRPr lang="it-IT" sz="2000" i="0" dirty="0">
              <a:solidFill>
                <a:srgbClr val="19191A"/>
              </a:solidFill>
              <a:effectLst/>
              <a:latin typeface="Titillium Web" panose="00000500000000000000" pitchFamily="2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it-IT" sz="2400" b="1" i="1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endParaRPr lang="it-IT" sz="22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FAFCEBF-138A-4B85-96C1-52B3F85D5C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7" r="14368"/>
          <a:stretch/>
        </p:blipFill>
        <p:spPr>
          <a:xfrm>
            <a:off x="254381" y="129227"/>
            <a:ext cx="11339856" cy="372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99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75;p15">
            <a:extLst>
              <a:ext uri="{FF2B5EF4-FFF2-40B4-BE49-F238E27FC236}">
                <a16:creationId xmlns:a16="http://schemas.microsoft.com/office/drawing/2014/main" id="{C9EF351D-2187-4E88-A9F8-DCA3A223C8C9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641171" y="914400"/>
            <a:ext cx="8833457" cy="49688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8207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0C6C8BB-2C81-4FC2-8329-097CCADA3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16" y="741121"/>
            <a:ext cx="3460931" cy="5571066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it-IT" sz="41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SCUOLA</a:t>
            </a:r>
            <a:br>
              <a:rPr lang="it-IT" sz="41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it-IT" sz="41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SECONDARIA DI II GRADO</a:t>
            </a:r>
            <a:br>
              <a:rPr lang="it-IT" sz="41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br>
              <a:rPr lang="it-IT" sz="4100" b="1" dirty="0">
                <a:solidFill>
                  <a:srgbClr val="FFFFFF"/>
                </a:solidFill>
              </a:rPr>
            </a:br>
            <a:br>
              <a:rPr lang="it-IT" sz="4100" b="1" dirty="0">
                <a:solidFill>
                  <a:srgbClr val="FFFFFF"/>
                </a:solidFill>
              </a:rPr>
            </a:br>
            <a:br>
              <a:rPr lang="it-IT" sz="4100" b="1" dirty="0">
                <a:solidFill>
                  <a:srgbClr val="FFFFFF"/>
                </a:solidFill>
              </a:rPr>
            </a:br>
            <a:endParaRPr lang="it-IT" sz="4100" b="1" dirty="0">
              <a:solidFill>
                <a:srgbClr val="FFFFFF"/>
              </a:solidFill>
            </a:endParaRPr>
          </a:p>
        </p:txBody>
      </p:sp>
      <p:graphicFrame>
        <p:nvGraphicFramePr>
          <p:cNvPr id="4" name="CasellaDiTesto 4">
            <a:extLst>
              <a:ext uri="{FF2B5EF4-FFF2-40B4-BE49-F238E27FC236}">
                <a16:creationId xmlns:a16="http://schemas.microsoft.com/office/drawing/2014/main" id="{E17A42F6-A8CB-4226-BA7A-8F05A20B77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3103994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9947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7" title="Gra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493" y="497149"/>
            <a:ext cx="10146998" cy="5406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5;p19" title="Grafico">
            <a:extLst>
              <a:ext uri="{FF2B5EF4-FFF2-40B4-BE49-F238E27FC236}">
                <a16:creationId xmlns:a16="http://schemas.microsoft.com/office/drawing/2014/main" id="{80DE8A21-E9C9-48BC-BD02-1860A882D158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2034564" y="914400"/>
            <a:ext cx="8046672" cy="49688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7567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1" title="Gra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6645" y="479394"/>
            <a:ext cx="10360240" cy="5575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C914E4-578C-4E92-8971-404B81828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7" y="294538"/>
            <a:ext cx="10989254" cy="1033669"/>
          </a:xfrm>
          <a:noFill/>
        </p:spPr>
        <p:txBody>
          <a:bodyPr>
            <a:normAutofit/>
          </a:bodyPr>
          <a:lstStyle/>
          <a:p>
            <a:r>
              <a:rPr lang="it-IT" sz="4400" b="1" dirty="0">
                <a:solidFill>
                  <a:srgbClr val="F45710"/>
                </a:solidFill>
              </a:rPr>
              <a:t>IMPATTO EFFETTI PANDEMIA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831ED2-A69B-4EB1-BA60-CC1580E53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6" y="1393794"/>
            <a:ext cx="11873948" cy="5049210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it-IT" sz="1900" dirty="0">
                <a:solidFill>
                  <a:srgbClr val="1F1E1E"/>
                </a:solidFill>
              </a:rPr>
              <a:t>I</a:t>
            </a:r>
            <a:r>
              <a:rPr lang="it-IT" sz="1900" b="0" i="0" dirty="0">
                <a:solidFill>
                  <a:srgbClr val="1F1E1E"/>
                </a:solidFill>
                <a:effectLst/>
              </a:rPr>
              <a:t>l 23% dei giovani della fascia d’età 18-24 anni </a:t>
            </a:r>
            <a:r>
              <a:rPr lang="it-IT" sz="1900" b="1" i="0" dirty="0">
                <a:solidFill>
                  <a:srgbClr val="1F1E1E"/>
                </a:solidFill>
                <a:effectLst/>
              </a:rPr>
              <a:t>ha lasciato la scuola </a:t>
            </a:r>
            <a:r>
              <a:rPr lang="it-IT" sz="1900" b="0" i="0" dirty="0">
                <a:solidFill>
                  <a:srgbClr val="1F1E1E"/>
                </a:solidFill>
                <a:effectLst/>
              </a:rPr>
              <a:t>prima di effettuare l’esame di Stato, oppure </a:t>
            </a:r>
            <a:r>
              <a:rPr lang="it-IT" sz="1900" b="1" i="0" dirty="0">
                <a:solidFill>
                  <a:srgbClr val="1F1E1E"/>
                </a:solidFill>
                <a:effectLst/>
              </a:rPr>
              <a:t>l’ha terminata senza acquisire competenze di base minime </a:t>
            </a:r>
            <a:r>
              <a:rPr lang="it-IT" sz="1900" b="0" i="0" dirty="0">
                <a:solidFill>
                  <a:srgbClr val="1F1E1E"/>
                </a:solidFill>
                <a:effectLst/>
              </a:rPr>
              <a:t>(nel 2019 erano il 22,1%).</a:t>
            </a:r>
            <a:endParaRPr lang="it-IT" sz="1900" b="1" i="1" dirty="0"/>
          </a:p>
          <a:p>
            <a:pPr marL="0" indent="0" algn="just">
              <a:buNone/>
            </a:pPr>
            <a:r>
              <a:rPr lang="it-IT" sz="1900" b="0" i="0" dirty="0">
                <a:solidFill>
                  <a:srgbClr val="000000"/>
                </a:solidFill>
                <a:effectLst/>
              </a:rPr>
              <a:t>La pandemia, insieme alle cause tradizionali della dispersione scolastica, ha manifestato la </a:t>
            </a:r>
            <a:r>
              <a:rPr lang="it-IT" sz="1900" b="1" i="0" dirty="0">
                <a:solidFill>
                  <a:srgbClr val="000000"/>
                </a:solidFill>
                <a:effectLst/>
              </a:rPr>
              <a:t>comparsa di fattori che hanno influenzato il fenomeno dell’abbandono</a:t>
            </a:r>
            <a:r>
              <a:rPr lang="it-IT" sz="1900" b="0" i="0" dirty="0">
                <a:solidFill>
                  <a:srgbClr val="000000"/>
                </a:solidFill>
                <a:effectLst/>
              </a:rPr>
              <a:t>, come:</a:t>
            </a:r>
          </a:p>
          <a:p>
            <a:pPr algn="just"/>
            <a:r>
              <a:rPr lang="it-IT" sz="1900" b="0" i="0" dirty="0">
                <a:solidFill>
                  <a:srgbClr val="000000"/>
                </a:solidFill>
                <a:effectLst/>
              </a:rPr>
              <a:t>mancanza di strumenti tecnologici,</a:t>
            </a:r>
          </a:p>
          <a:p>
            <a:pPr algn="just"/>
            <a:r>
              <a:rPr lang="it-IT" sz="1900" b="0" i="0" dirty="0">
                <a:solidFill>
                  <a:srgbClr val="000000"/>
                </a:solidFill>
                <a:effectLst/>
              </a:rPr>
              <a:t>assenza di connessione;</a:t>
            </a:r>
          </a:p>
          <a:p>
            <a:pPr algn="just"/>
            <a:r>
              <a:rPr lang="it-IT" sz="1900" b="0" i="0" dirty="0">
                <a:solidFill>
                  <a:srgbClr val="000000"/>
                </a:solidFill>
                <a:effectLst/>
              </a:rPr>
              <a:t>scarso sostegno familiare. </a:t>
            </a:r>
          </a:p>
          <a:p>
            <a:pPr marL="0" indent="0" algn="just">
              <a:buNone/>
            </a:pPr>
            <a:r>
              <a:rPr lang="it-IT" sz="1900" b="0" i="0" dirty="0">
                <a:solidFill>
                  <a:srgbClr val="000000"/>
                </a:solidFill>
                <a:effectLst/>
              </a:rPr>
              <a:t>Le </a:t>
            </a:r>
            <a:r>
              <a:rPr lang="it-IT" sz="1900" b="1" i="0" dirty="0">
                <a:solidFill>
                  <a:srgbClr val="000000"/>
                </a:solidFill>
                <a:effectLst/>
              </a:rPr>
              <a:t>misure di contenimento dei contagi </a:t>
            </a:r>
            <a:r>
              <a:rPr lang="it-IT" sz="1900" b="0" i="0" dirty="0">
                <a:solidFill>
                  <a:srgbClr val="000000"/>
                </a:solidFill>
                <a:effectLst/>
              </a:rPr>
              <a:t>hanno comportato in molti casi </a:t>
            </a:r>
            <a:r>
              <a:rPr lang="it-IT" sz="1900" b="1" i="0" dirty="0">
                <a:solidFill>
                  <a:srgbClr val="000000"/>
                </a:solidFill>
                <a:effectLst/>
              </a:rPr>
              <a:t>l’impossibilità di mettere in atto le azioni </a:t>
            </a:r>
            <a:r>
              <a:rPr lang="it-IT" sz="1900" b="0" i="0" dirty="0">
                <a:solidFill>
                  <a:srgbClr val="000000"/>
                </a:solidFill>
                <a:effectLst/>
              </a:rPr>
              <a:t>che si sono fino ad oggi dimostrate efficaci nel contrastare il fenomeno, quali una </a:t>
            </a:r>
            <a:r>
              <a:rPr lang="it-IT" sz="1900" b="1" i="0" dirty="0">
                <a:solidFill>
                  <a:srgbClr val="000000"/>
                </a:solidFill>
                <a:effectLst/>
              </a:rPr>
              <a:t>congrua offerta di tempo pieno, servizi efficienti di refezione scolastica, la promozione di forme di collaborazione tra pari e la cura delle relazioni.</a:t>
            </a:r>
          </a:p>
          <a:p>
            <a:pPr marL="0" indent="0" algn="just">
              <a:buNone/>
            </a:pPr>
            <a:r>
              <a:rPr lang="it-IT" sz="1900" b="1" i="0" dirty="0">
                <a:solidFill>
                  <a:srgbClr val="000000"/>
                </a:solidFill>
                <a:effectLst/>
              </a:rPr>
              <a:t>Nel 2020 hanno abbandonato la scuola 30.000 studenti in più rispetto al 2019</a:t>
            </a:r>
            <a:r>
              <a:rPr lang="it-IT" sz="1900" b="0" i="0" dirty="0">
                <a:solidFill>
                  <a:srgbClr val="000000"/>
                </a:solidFill>
                <a:effectLst/>
              </a:rPr>
              <a:t> e il 28% degli studenti tra i 14 e i 18 anni conosce almeno un compagno di classe che ha smesso di frequentare la scuola (a distanza o in presenza) dopo il lockdown.</a:t>
            </a:r>
            <a:endParaRPr lang="it-IT" sz="1900" b="0" dirty="0">
              <a:effectLst/>
            </a:endParaRPr>
          </a:p>
          <a:p>
            <a:pPr marL="0" indent="0">
              <a:buNone/>
            </a:pPr>
            <a:endParaRPr lang="it-IT" sz="2400" b="1" i="1" dirty="0"/>
          </a:p>
        </p:txBody>
      </p:sp>
    </p:spTree>
    <p:extLst>
      <p:ext uri="{BB962C8B-B14F-4D97-AF65-F5344CB8AC3E}">
        <p14:creationId xmlns:p14="http://schemas.microsoft.com/office/powerpoint/2010/main" val="2492955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7BE38D-E057-4302-8C01-7A144F391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r"/>
            <a:r>
              <a:rPr lang="it-IT" sz="4000" b="1" dirty="0">
                <a:solidFill>
                  <a:srgbClr val="FFFFFF"/>
                </a:solidFill>
              </a:rPr>
              <a:t>INTERVENTI</a:t>
            </a:r>
            <a:br>
              <a:rPr lang="it-IT" sz="4000" b="1" dirty="0">
                <a:solidFill>
                  <a:srgbClr val="FFFFFF"/>
                </a:solidFill>
              </a:rPr>
            </a:br>
            <a:r>
              <a:rPr lang="it-IT" sz="4000" b="1" dirty="0">
                <a:solidFill>
                  <a:srgbClr val="FFFFFF"/>
                </a:solidFill>
              </a:rPr>
              <a:t>di supporto e ripresa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FAC3C4-72CB-4AE9-9004-97925E97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3425" y="435005"/>
            <a:ext cx="7510509" cy="5948039"/>
          </a:xfrm>
        </p:spPr>
        <p:txBody>
          <a:bodyPr anchor="ctr">
            <a:normAutofit fontScale="47500" lnSpcReduction="20000"/>
          </a:bodyPr>
          <a:lstStyle/>
          <a:p>
            <a:pPr marL="0" marR="0" indent="0" algn="just">
              <a:buNone/>
            </a:pPr>
            <a:r>
              <a:rPr lang="it-IT" sz="4500" b="1" i="0" u="none" strike="noStrike" baseline="0" dirty="0">
                <a:latin typeface="Calibri" panose="020F0502020204030204" pitchFamily="34" charset="0"/>
              </a:rPr>
              <a:t>MIGLIORARE I LIVELLI GENERALI DI COMPETENZA:</a:t>
            </a:r>
          </a:p>
          <a:p>
            <a:pPr marL="0" marR="0" indent="0" algn="just">
              <a:buNone/>
            </a:pPr>
            <a:r>
              <a:rPr lang="it-IT" sz="4500" b="0" i="0" u="none" strike="noStrike" baseline="0" dirty="0">
                <a:latin typeface="Calibri" panose="020F0502020204030204" pitchFamily="34" charset="0"/>
              </a:rPr>
              <a:t>aumentare i livelli generali di competenza in tutte le aree, con maggiore riguardo alla matematica e all’inglese, in particolare nelle scuole secondarie di secondo grado diverse dai licei classici, scientifici e linguistici.</a:t>
            </a:r>
          </a:p>
          <a:p>
            <a:pPr marL="0" marR="0" indent="0" algn="just">
              <a:buNone/>
            </a:pPr>
            <a:r>
              <a:rPr lang="it-IT" sz="4500" b="1" i="0" u="none" strike="noStrike" baseline="0" dirty="0">
                <a:latin typeface="Calibri" panose="020F0502020204030204" pitchFamily="34" charset="0"/>
              </a:rPr>
              <a:t>QUALITA’ DELLE DIDATTICHE:</a:t>
            </a:r>
          </a:p>
          <a:p>
            <a:pPr marL="0" marR="0" indent="0" algn="just">
              <a:buNone/>
            </a:pPr>
            <a:r>
              <a:rPr lang="it-IT" sz="4500" b="0" i="0" u="none" strike="noStrike" baseline="0" dirty="0">
                <a:latin typeface="Calibri" panose="020F0502020204030204" pitchFamily="34" charset="0"/>
              </a:rPr>
              <a:t>È urgente una riflessione sulla qualità delle didattiche, non solo a seguito a seguito della pandemia, per sostenere la motivazione ad apprendere. Serve </a:t>
            </a:r>
            <a:r>
              <a:rPr lang="it-IT" sz="4500" b="1" i="0" u="none" strike="noStrike" baseline="0" dirty="0">
                <a:latin typeface="Calibri" panose="020F0502020204030204" pitchFamily="34" charset="0"/>
              </a:rPr>
              <a:t>consolidare strategie e metodi efficaci per imparare, </a:t>
            </a:r>
            <a:r>
              <a:rPr lang="it-IT" sz="4500" b="0" i="0" u="none" strike="noStrike" baseline="0" dirty="0">
                <a:latin typeface="Calibri" panose="020F0502020204030204" pitchFamily="34" charset="0"/>
              </a:rPr>
              <a:t>sostenere l’interesse e la curiosità di apprendere, perché ciò che viene proposto agli studenti diventi effettivamente apprendimento stabile e significativo.</a:t>
            </a:r>
          </a:p>
          <a:p>
            <a:pPr marL="0" marR="0" indent="0" algn="just">
              <a:buNone/>
            </a:pPr>
            <a:r>
              <a:rPr lang="it-IT" sz="4500" b="1" i="0" u="none" strike="noStrike" baseline="0" dirty="0">
                <a:latin typeface="Calibri" panose="020F0502020204030204" pitchFamily="34" charset="0"/>
              </a:rPr>
              <a:t>APPRENDIMENTO ATTIVO:</a:t>
            </a:r>
          </a:p>
          <a:p>
            <a:pPr marL="0" marR="0" indent="0" algn="just">
              <a:buNone/>
            </a:pPr>
            <a:r>
              <a:rPr lang="it-IT" sz="4500" b="0" i="0" u="none" strike="noStrike" baseline="0" dirty="0">
                <a:latin typeface="Calibri" panose="020F0502020204030204" pitchFamily="34" charset="0"/>
              </a:rPr>
              <a:t>è necessario incrementare le occasioni di </a:t>
            </a:r>
            <a:r>
              <a:rPr lang="it-IT" sz="4500" b="1" i="0" u="none" strike="noStrike" baseline="0" dirty="0">
                <a:latin typeface="Calibri" panose="020F0502020204030204" pitchFamily="34" charset="0"/>
              </a:rPr>
              <a:t>apprendimento attivo, autonomo, cooperativo, esperienziale, </a:t>
            </a:r>
            <a:r>
              <a:rPr lang="it-IT" sz="4500" b="0" i="0" u="none" strike="noStrike" baseline="0" dirty="0">
                <a:latin typeface="Calibri" panose="020F0502020204030204" pitchFamily="34" charset="0"/>
              </a:rPr>
              <a:t>sostenuto dall’esercizio della parola parlata e scritta, usata come narrazione, discussione, riflessione metacognitiva, ricostruzione dell’esperienza, autovalutazione. L’apprendimento significativo deve ancor più riguardare la matematica e le lingue straniere, che, se non collegate a situazioni d’esperienza, restano linguaggi meramente formali, privi di senso e significato.</a:t>
            </a:r>
          </a:p>
          <a:p>
            <a:endParaRPr lang="it-IT" sz="200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B01116B-980B-453B-92B9-5B9D99C3D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9823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7BE38D-E057-4302-8C01-7A144F391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r"/>
            <a:r>
              <a:rPr lang="it-IT" sz="4000" b="1" dirty="0">
                <a:solidFill>
                  <a:srgbClr val="FFFFFF"/>
                </a:solidFill>
              </a:rPr>
              <a:t>Le specificità degli STUDENTI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FAC3C4-72CB-4AE9-9004-97925E97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792" y="417251"/>
            <a:ext cx="7588927" cy="5607580"/>
          </a:xfrm>
        </p:spPr>
        <p:txBody>
          <a:bodyPr anchor="ctr">
            <a:normAutofit fontScale="92500" lnSpcReduction="10000"/>
          </a:bodyPr>
          <a:lstStyle/>
          <a:p>
            <a:pPr marL="0" marR="0" indent="0" algn="just">
              <a:buNone/>
            </a:pPr>
            <a:endParaRPr lang="it-IT" sz="2100" b="1" i="0" u="none" strike="noStrike" baseline="0" dirty="0">
              <a:latin typeface="Calibri" panose="020F0502020204030204" pitchFamily="34" charset="0"/>
            </a:endParaRPr>
          </a:p>
          <a:p>
            <a:pPr marL="0" marR="0" indent="0" algn="just">
              <a:buNone/>
            </a:pPr>
            <a:r>
              <a:rPr lang="it-IT" sz="2200" b="1" i="0" u="none" strike="noStrike" baseline="0" dirty="0">
                <a:latin typeface="Calibri" panose="020F0502020204030204" pitchFamily="34" charset="0"/>
              </a:rPr>
              <a:t>ALLIEVI IN SITUAZIONI DI SVANTAGGIO</a:t>
            </a:r>
          </a:p>
          <a:p>
            <a:pPr marL="0" marR="0" indent="0" algn="just">
              <a:buNone/>
            </a:pPr>
            <a:r>
              <a:rPr lang="it-IT" sz="2100" dirty="0">
                <a:latin typeface="Calibri" panose="020F0502020204030204" pitchFamily="34" charset="0"/>
              </a:rPr>
              <a:t>G</a:t>
            </a:r>
            <a:r>
              <a:rPr lang="it-IT" sz="2100" b="0" i="0" u="none" strike="noStrike" baseline="0" dirty="0">
                <a:latin typeface="Calibri" panose="020F0502020204030204" pitchFamily="34" charset="0"/>
              </a:rPr>
              <a:t>arantire a chi  proviene dai contesti socioculturali più bassi le </a:t>
            </a:r>
            <a:r>
              <a:rPr lang="it-IT" sz="2100" b="1" i="0" u="none" strike="noStrike" baseline="0" dirty="0">
                <a:latin typeface="Calibri" panose="020F0502020204030204" pitchFamily="34" charset="0"/>
              </a:rPr>
              <a:t>stesse opportunità formative dei compagni più fortunati…</a:t>
            </a:r>
          </a:p>
          <a:p>
            <a:pPr marL="0" marR="0" indent="0" algn="just">
              <a:buNone/>
            </a:pPr>
            <a:r>
              <a:rPr lang="it-IT" sz="2200" b="1" i="0" u="none" strike="noStrike" baseline="0" dirty="0">
                <a:latin typeface="Calibri" panose="020F0502020204030204" pitchFamily="34" charset="0"/>
              </a:rPr>
              <a:t>QUESTIONI DI GENERE</a:t>
            </a:r>
          </a:p>
          <a:p>
            <a:pPr marL="0" marR="0" indent="0" algn="just">
              <a:buNone/>
            </a:pPr>
            <a:r>
              <a:rPr lang="it-IT" sz="2100" b="0" i="0" u="none" strike="noStrike" baseline="0" dirty="0">
                <a:latin typeface="Calibri" panose="020F0502020204030204" pitchFamily="34" charset="0"/>
              </a:rPr>
              <a:t>Vi sono molti margini di miglioramento nel permettere alle </a:t>
            </a:r>
            <a:r>
              <a:rPr lang="it-IT" sz="2100" b="1" i="0" u="none" strike="noStrike" baseline="0" dirty="0">
                <a:latin typeface="Calibri" panose="020F0502020204030204" pitchFamily="34" charset="0"/>
              </a:rPr>
              <a:t>ragazze</a:t>
            </a:r>
            <a:r>
              <a:rPr lang="it-IT" sz="2100" b="0" i="0" u="none" strike="noStrike" baseline="0" dirty="0">
                <a:latin typeface="Calibri" panose="020F0502020204030204" pitchFamily="34" charset="0"/>
              </a:rPr>
              <a:t> di conseguire migliori risultati in matematica e di orientarsi allo studio delle discipline scientifiche, soprattutto nella scuola secondaria di secondo grado e segnatamente nei Licei e negli Istituti Tecnici.</a:t>
            </a:r>
          </a:p>
          <a:p>
            <a:pPr marL="0" marR="0" indent="0" algn="just">
              <a:buNone/>
            </a:pPr>
            <a:r>
              <a:rPr lang="it-IT" sz="2200" b="1" i="0" u="none" strike="noStrike" baseline="0" dirty="0">
                <a:latin typeface="Calibri" panose="020F0502020204030204" pitchFamily="34" charset="0"/>
              </a:rPr>
              <a:t>RUOLO DELLA SCUOLA </a:t>
            </a:r>
          </a:p>
          <a:p>
            <a:pPr marL="0" marR="0" indent="0" algn="just">
              <a:buNone/>
            </a:pPr>
            <a:r>
              <a:rPr lang="it-IT" sz="2100" b="0" i="0" u="none" strike="noStrike" baseline="0" dirty="0">
                <a:latin typeface="Calibri" panose="020F0502020204030204" pitchFamily="34" charset="0"/>
              </a:rPr>
              <a:t>Un grande numero di alunni non consegue risultati soddisfacenti in italiano, matematica e inglese, specie negli Istituti Professionali, ma anche, negli Istituti Tecnici e nei Licei diversi dai Classici e dagli Scientifici. Tali alunni provengono con maggiore probabilità da contesti socio culturali più svantaggiati e quindi è nei loro confronti che la </a:t>
            </a:r>
            <a:r>
              <a:rPr lang="it-IT" sz="2100" b="1" i="0" u="none" strike="noStrike" baseline="0" dirty="0">
                <a:latin typeface="Calibri" panose="020F0502020204030204" pitchFamily="34" charset="0"/>
              </a:rPr>
              <a:t>scuola</a:t>
            </a:r>
            <a:r>
              <a:rPr lang="it-IT" sz="2100" b="0" i="0" u="none" strike="noStrike" baseline="0" dirty="0">
                <a:latin typeface="Calibri" panose="020F0502020204030204" pitchFamily="34" charset="0"/>
              </a:rPr>
              <a:t>, nello spirito dell’art.3 della Costituzione, </a:t>
            </a:r>
            <a:r>
              <a:rPr lang="it-IT" sz="2100" b="1" i="0" u="none" strike="noStrike" baseline="0" dirty="0">
                <a:latin typeface="Calibri" panose="020F0502020204030204" pitchFamily="34" charset="0"/>
              </a:rPr>
              <a:t>deve attivare tutto ciò che è possibile per colmare le condizioni sfavorevoli di partenza.</a:t>
            </a:r>
          </a:p>
          <a:p>
            <a:endParaRPr lang="it-IT" sz="200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B2A3EDC-B0E0-442F-A61C-0BEBBC11C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7260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80513370-2548-453F-8B5B-57F49B506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69" y="1489497"/>
            <a:ext cx="5386248" cy="3387497"/>
          </a:xfrm>
        </p:spPr>
        <p:txBody>
          <a:bodyPr anchor="b">
            <a:normAutofit/>
          </a:bodyPr>
          <a:lstStyle/>
          <a:p>
            <a:pPr algn="ctr"/>
            <a:r>
              <a:rPr lang="it-IT" sz="4000" dirty="0">
                <a:solidFill>
                  <a:srgbClr val="C00000"/>
                </a:solidFill>
                <a:effectLst/>
                <a:latin typeface="+mn-lt"/>
              </a:rPr>
              <a:t>AZIONI DI SUPPORTO</a:t>
            </a:r>
            <a:br>
              <a:rPr lang="it-IT" sz="4000" dirty="0">
                <a:solidFill>
                  <a:srgbClr val="C00000"/>
                </a:solidFill>
                <a:effectLst/>
                <a:latin typeface="+mn-lt"/>
              </a:rPr>
            </a:br>
            <a:r>
              <a:rPr lang="it-IT" sz="4000" dirty="0">
                <a:solidFill>
                  <a:srgbClr val="C00000"/>
                </a:solidFill>
                <a:effectLst/>
                <a:latin typeface="+mn-lt"/>
              </a:rPr>
              <a:t>regionale territoriale e delle scuole  </a:t>
            </a:r>
            <a:r>
              <a:rPr lang="it-IT" sz="4000" dirty="0">
                <a:solidFill>
                  <a:srgbClr val="FFFFFF"/>
                </a:solidFill>
                <a:effectLst/>
                <a:latin typeface="+mn-lt"/>
              </a:rPr>
              <a:t>ALLE SCUOLE</a:t>
            </a:r>
            <a:br>
              <a:rPr lang="it-IT" sz="4000" b="1" dirty="0">
                <a:solidFill>
                  <a:srgbClr val="FFFFFF"/>
                </a:solidFill>
                <a:latin typeface="+mn-lt"/>
              </a:rPr>
            </a:br>
            <a:endParaRPr lang="it-IT" sz="40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7B70BAED-EB92-44FD-867E-81ABA06EC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018" y="649480"/>
            <a:ext cx="6314794" cy="5706871"/>
          </a:xfrm>
        </p:spPr>
        <p:txBody>
          <a:bodyPr anchor="ctr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dirty="0">
              <a:solidFill>
                <a:srgbClr val="000000"/>
              </a:solidFill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t-IT" sz="2400" b="1" i="0" dirty="0">
                <a:solidFill>
                  <a:srgbClr val="000000"/>
                </a:solidFill>
                <a:effectLst/>
              </a:rPr>
              <a:t>offrire possibilità di sviluppo ed evoluzione personale</a:t>
            </a:r>
            <a:r>
              <a:rPr lang="it-IT" sz="2400" b="0" i="0" dirty="0">
                <a:solidFill>
                  <a:srgbClr val="000000"/>
                </a:solidFill>
                <a:effectLst/>
              </a:rPr>
              <a:t> per garantire alternative di vita e scelta ai ragazzi in difficoltà, sia a causa della situazione socio-economica familiare, che per situazioni di “povertà educative” date dal contesto territoriale;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it-IT" sz="24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2400" b="1" i="0" dirty="0">
                <a:solidFill>
                  <a:srgbClr val="000000"/>
                </a:solidFill>
                <a:effectLst/>
              </a:rPr>
              <a:t>offrire possibilità di sperimentare contesti concreti in ottica orientativa</a:t>
            </a:r>
            <a:r>
              <a:rPr lang="it-IT" sz="2400" b="0" i="0" dirty="0">
                <a:solidFill>
                  <a:srgbClr val="000000"/>
                </a:solidFill>
                <a:effectLst/>
              </a:rPr>
              <a:t> (laboratori e </a:t>
            </a:r>
            <a:r>
              <a:rPr lang="it-IT" sz="2400" b="0" i="1" dirty="0">
                <a:solidFill>
                  <a:srgbClr val="000000"/>
                </a:solidFill>
                <a:effectLst/>
              </a:rPr>
              <a:t>work </a:t>
            </a:r>
            <a:r>
              <a:rPr lang="it-IT" sz="2400" b="0" i="1" dirty="0" err="1">
                <a:solidFill>
                  <a:srgbClr val="000000"/>
                </a:solidFill>
                <a:effectLst/>
              </a:rPr>
              <a:t>experience</a:t>
            </a:r>
            <a:r>
              <a:rPr lang="it-IT" sz="2400" b="0" i="0" dirty="0">
                <a:solidFill>
                  <a:srgbClr val="000000"/>
                </a:solidFill>
                <a:effectLst/>
              </a:rPr>
              <a:t>) per creare fiducia nella scuola e stimolare il raggiungimento di qualifiche e diplomi;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it-IT" sz="24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2400" b="1" i="0" dirty="0">
                <a:solidFill>
                  <a:srgbClr val="000000"/>
                </a:solidFill>
                <a:effectLst/>
              </a:rPr>
              <a:t>promuovere la reputazione del sistema scolastico regionale</a:t>
            </a:r>
            <a:r>
              <a:rPr lang="it-IT" sz="2400" b="0" i="0" dirty="0">
                <a:solidFill>
                  <a:srgbClr val="000000"/>
                </a:solidFill>
                <a:effectLst/>
              </a:rPr>
              <a:t> per superare le resistenze e la diffidenza di ragazzi e famiglie.</a:t>
            </a:r>
            <a:endParaRPr lang="it-IT" sz="2400" b="1" dirty="0">
              <a:ea typeface="Calibri"/>
              <a:cs typeface="Calibri"/>
              <a:sym typeface="Calibri"/>
            </a:endParaRP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456063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75DC0E-F1ED-419F-BA51-90EB4CABA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 DISPERSIONE SCOLASTICA</a:t>
            </a:r>
            <a:endParaRPr lang="it-IT" sz="2800" b="1" dirty="0">
              <a:solidFill>
                <a:srgbClr val="FFFF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8CD13C-E68A-45A1-B063-D81354EFC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endParaRPr lang="it-IT" sz="2000" b="0" i="0" dirty="0">
              <a:solidFill>
                <a:srgbClr val="1F1E1E"/>
              </a:solidFill>
              <a:effectLst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it-IT" sz="2000" b="0" i="0" dirty="0">
                <a:solidFill>
                  <a:srgbClr val="1F1E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2000" b="1" i="0" dirty="0">
                <a:solidFill>
                  <a:srgbClr val="1F1E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dispersione scolastica </a:t>
            </a:r>
            <a:r>
              <a:rPr lang="it-IT" sz="2000" b="0" i="0" dirty="0">
                <a:solidFill>
                  <a:srgbClr val="1F1E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è un fenomeno complesso e articolato, che comporta costi individuali e sociali elevati.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it-IT" sz="2000" b="0" i="0" dirty="0">
                <a:solidFill>
                  <a:srgbClr val="1F1E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 attuare misure di contrasto adeguate è necessario analizzarne e comprenderne le cause e i fattori che lo alimentano. 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it-IT" dirty="0">
              <a:solidFill>
                <a:srgbClr val="1F1E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it-IT" b="1" dirty="0">
                <a:solidFill>
                  <a:srgbClr val="1F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 dati sono utili? </a:t>
            </a:r>
            <a:endParaRPr lang="it-IT" sz="2000" b="1" i="0" dirty="0">
              <a:solidFill>
                <a:srgbClr val="1F1E1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endParaRPr lang="it-IT" sz="220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22420E8-5F18-4034-9C65-B887B33C2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it-IT" sz="4400" dirty="0"/>
          </a:p>
          <a:p>
            <a:endParaRPr lang="it-IT" sz="4400" dirty="0"/>
          </a:p>
          <a:p>
            <a:r>
              <a:rPr lang="it-IT" sz="4400" dirty="0"/>
              <a:t>Alcuni dati </a:t>
            </a:r>
          </a:p>
        </p:txBody>
      </p:sp>
    </p:spTree>
    <p:extLst>
      <p:ext uri="{BB962C8B-B14F-4D97-AF65-F5344CB8AC3E}">
        <p14:creationId xmlns:p14="http://schemas.microsoft.com/office/powerpoint/2010/main" val="396844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B1B6619-67CC-4512-A82F-CCC9B7B0FDC5}"/>
              </a:ext>
            </a:extLst>
          </p:cNvPr>
          <p:cNvSpPr txBox="1"/>
          <p:nvPr/>
        </p:nvSpPr>
        <p:spPr>
          <a:xfrm>
            <a:off x="1589103" y="443884"/>
            <a:ext cx="99607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Lavorare per progetti </a:t>
            </a:r>
          </a:p>
          <a:p>
            <a:r>
              <a:rPr lang="it-IT" sz="3200" dirty="0"/>
              <a:t>Mettere a punto azioni plurime di conoscenza degli alunni e famiglie</a:t>
            </a:r>
          </a:p>
          <a:p>
            <a:r>
              <a:rPr lang="it-IT" sz="3200" dirty="0"/>
              <a:t>Supportare azioni di didattica attiva</a:t>
            </a:r>
          </a:p>
          <a:p>
            <a:r>
              <a:rPr lang="it-IT" sz="3200" dirty="0"/>
              <a:t>Monitorare gli esiti</a:t>
            </a:r>
          </a:p>
          <a:p>
            <a:r>
              <a:rPr lang="it-IT" sz="3200" dirty="0"/>
              <a:t>Mantenere percorsi di formazione continua</a:t>
            </a:r>
          </a:p>
          <a:p>
            <a:r>
              <a:rPr lang="it-IT" sz="3200" dirty="0"/>
              <a:t>….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084D9338-8548-48F5-813F-B1EDB7FE3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368" y="5291091"/>
            <a:ext cx="10113264" cy="1201593"/>
          </a:xfrm>
        </p:spPr>
        <p:txBody>
          <a:bodyPr/>
          <a:lstStyle/>
          <a:p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dirty="0"/>
              <a:t>AZIONI DI SUPPORTO AL MIGLIORAMENTO</a:t>
            </a:r>
            <a:br>
              <a:rPr lang="it-IT" dirty="0"/>
            </a:b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5827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4.png">
            <a:extLst>
              <a:ext uri="{FF2B5EF4-FFF2-40B4-BE49-F238E27FC236}">
                <a16:creationId xmlns:a16="http://schemas.microsoft.com/office/drawing/2014/main" id="{2DFF9AE7-0C4B-4478-963F-9EDF10DA18B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6309" y="2013640"/>
            <a:ext cx="4271474" cy="405149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69BDB2A-EB9A-4F06-9485-A1DDC5DAE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36" y="648943"/>
            <a:ext cx="1047619" cy="1142857"/>
          </a:xfrm>
          <a:prstGeom prst="rect">
            <a:avLst/>
          </a:prstGeom>
        </p:spPr>
      </p:pic>
      <p:pic>
        <p:nvPicPr>
          <p:cNvPr id="5" name="image1.png">
            <a:extLst>
              <a:ext uri="{FF2B5EF4-FFF2-40B4-BE49-F238E27FC236}">
                <a16:creationId xmlns:a16="http://schemas.microsoft.com/office/drawing/2014/main" id="{D8768C5B-7239-4B5B-ADDE-CD90FBE9309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64898" y="815805"/>
            <a:ext cx="3657601" cy="975995"/>
          </a:xfrm>
          <a:prstGeom prst="rect">
            <a:avLst/>
          </a:prstGeom>
        </p:spPr>
      </p:pic>
      <p:pic>
        <p:nvPicPr>
          <p:cNvPr id="6" name="image2.png">
            <a:extLst>
              <a:ext uri="{FF2B5EF4-FFF2-40B4-BE49-F238E27FC236}">
                <a16:creationId xmlns:a16="http://schemas.microsoft.com/office/drawing/2014/main" id="{8E112772-D150-4D3E-8E75-3D83C917BC9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20942" y="938358"/>
            <a:ext cx="2070735" cy="730885"/>
          </a:xfrm>
          <a:prstGeom prst="rect">
            <a:avLst/>
          </a:prstGeom>
        </p:spPr>
      </p:pic>
      <p:pic>
        <p:nvPicPr>
          <p:cNvPr id="7" name="image3.png">
            <a:extLst>
              <a:ext uri="{FF2B5EF4-FFF2-40B4-BE49-F238E27FC236}">
                <a16:creationId xmlns:a16="http://schemas.microsoft.com/office/drawing/2014/main" id="{28521387-73A1-48EA-9302-7DED21FDB323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10040" y="868191"/>
            <a:ext cx="1818640" cy="871220"/>
          </a:xfrm>
          <a:prstGeom prst="rect">
            <a:avLst/>
          </a:prstGeom>
        </p:spPr>
      </p:pic>
      <p:sp>
        <p:nvSpPr>
          <p:cNvPr id="9" name="Titolo 8">
            <a:extLst>
              <a:ext uri="{FF2B5EF4-FFF2-40B4-BE49-F238E27FC236}">
                <a16:creationId xmlns:a16="http://schemas.microsoft.com/office/drawing/2014/main" id="{06112E72-9BBC-48F0-B06A-FC9033E72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36" y="4221507"/>
            <a:ext cx="6318068" cy="1357658"/>
          </a:xfrm>
        </p:spPr>
        <p:txBody>
          <a:bodyPr/>
          <a:lstStyle/>
          <a:p>
            <a:r>
              <a:rPr lang="it-IT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Grazie per l’attenzione!</a:t>
            </a:r>
          </a:p>
        </p:txBody>
      </p:sp>
    </p:spTree>
    <p:extLst>
      <p:ext uri="{BB962C8B-B14F-4D97-AF65-F5344CB8AC3E}">
        <p14:creationId xmlns:p14="http://schemas.microsoft.com/office/powerpoint/2010/main" val="339705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5">
            <a:extLst>
              <a:ext uri="{FF2B5EF4-FFF2-40B4-BE49-F238E27FC236}">
                <a16:creationId xmlns:a16="http://schemas.microsoft.com/office/drawing/2014/main" id="{7735F4BD-8957-4ECA-9AC2-4D8477F4F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Dati di riferimento in generale </a:t>
            </a: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31EEB3D7-6927-44C9-8084-F905A38E6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452761"/>
            <a:ext cx="6492240" cy="5992427"/>
          </a:xfrm>
        </p:spPr>
        <p:txBody>
          <a:bodyPr>
            <a:normAutofit/>
          </a:bodyPr>
          <a:lstStyle/>
          <a:p>
            <a:endParaRPr lang="it-IT" dirty="0"/>
          </a:p>
          <a:p>
            <a:r>
              <a:rPr lang="it-IT" dirty="0"/>
              <a:t>I dati di riferimento per il successo scolastico sono gli </a:t>
            </a:r>
            <a:r>
              <a:rPr lang="it-IT" b="1" dirty="0"/>
              <a:t>esiti di apprendimento</a:t>
            </a:r>
            <a:r>
              <a:rPr lang="it-IT" dirty="0"/>
              <a:t> intesi come: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 Risultati scolastici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Esiti prove Invalsi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dirty="0"/>
          </a:p>
          <a:p>
            <a:pPr>
              <a:buFont typeface="Wingdings" panose="05000000000000000000" pitchFamily="2" charset="2"/>
              <a:buChar char="Ø"/>
            </a:pPr>
            <a:endParaRPr lang="it-IT" dirty="0"/>
          </a:p>
          <a:p>
            <a:pPr>
              <a:buFont typeface="Wingdings" panose="05000000000000000000" pitchFamily="2" charset="2"/>
              <a:buChar char="Ø"/>
            </a:pPr>
            <a:endParaRPr lang="it-IT" dirty="0"/>
          </a:p>
          <a:p>
            <a:pPr marL="0" indent="0">
              <a:buNone/>
            </a:pPr>
            <a:r>
              <a:rPr lang="it-IT" dirty="0"/>
              <a:t> Nella rilevazione curata in USR Veneto nel 2020-2021 si sono considerati i dati da ARS ossia: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Studenti iscritti ma non presenti in classe a inizio anno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it-IT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tudenti ritirati prima e dopo il 15 marzo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Abbandoni non formali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Studenti che non proseguono gli studi a seguito di esito negativo  dell’anno scolastico </a:t>
            </a:r>
            <a:endParaRPr lang="it-IT" sz="24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endParaRPr lang="it-IT" dirty="0"/>
          </a:p>
        </p:txBody>
      </p: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1D32C699-19C4-419C-B976-E2B61AC05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it-IT" sz="4000" dirty="0"/>
          </a:p>
          <a:p>
            <a:endParaRPr lang="it-IT" sz="4000" dirty="0"/>
          </a:p>
          <a:p>
            <a:r>
              <a:rPr lang="it-IT" sz="4000" dirty="0"/>
              <a:t>Rilevazione regionale USR 2020-2021 </a:t>
            </a:r>
          </a:p>
        </p:txBody>
      </p:sp>
    </p:spTree>
    <p:extLst>
      <p:ext uri="{BB962C8B-B14F-4D97-AF65-F5344CB8AC3E}">
        <p14:creationId xmlns:p14="http://schemas.microsoft.com/office/powerpoint/2010/main" val="4024654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DD348DDD-F739-4C99-9F7D-D801C5761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it-IT" sz="5400" b="1" dirty="0">
                <a:solidFill>
                  <a:srgbClr val="CD4609"/>
                </a:solidFill>
              </a:rPr>
              <a:t>Le variabili della dispersione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336A3E67-980A-4816-A55B-BB9F420BE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4186" y="1743574"/>
            <a:ext cx="5891813" cy="413173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it-IT" sz="8000" b="1" dirty="0"/>
              <a:t>Dispersione esplicita </a:t>
            </a:r>
          </a:p>
          <a:p>
            <a:pPr marL="342900" indent="-342900" algn="just">
              <a:buAutoNum type="alphaLcParenR"/>
            </a:pPr>
            <a:r>
              <a:rPr lang="it-IT" sz="6400" dirty="0"/>
              <a:t>La </a:t>
            </a:r>
            <a:r>
              <a:rPr lang="it-IT" sz="6400" b="1" i="1" dirty="0"/>
              <a:t>non scolarizzazione </a:t>
            </a:r>
            <a:r>
              <a:rPr lang="it-IT" sz="6400" dirty="0"/>
              <a:t>anche ai livelli iniziali di istruzione (</a:t>
            </a:r>
            <a:r>
              <a:rPr lang="it-IT" sz="5600" dirty="0"/>
              <a:t>fenomeno scomparso all’inizio dello scorso secolo nelle società progredite, ma presente in fasce limitate di popolazioni appartenenti ad aree geografiche economicamente arretrate</a:t>
            </a:r>
            <a:r>
              <a:rPr lang="it-IT" sz="6400" dirty="0"/>
              <a:t>); </a:t>
            </a:r>
          </a:p>
          <a:p>
            <a:pPr marL="342900" indent="-342900" algn="just">
              <a:buAutoNum type="alphaLcParenR"/>
            </a:pPr>
            <a:r>
              <a:rPr lang="it-IT" sz="6400" dirty="0"/>
              <a:t>L’</a:t>
            </a:r>
            <a:r>
              <a:rPr lang="it-IT" sz="6400" b="1" dirty="0"/>
              <a:t>abbandono</a:t>
            </a:r>
            <a:r>
              <a:rPr lang="it-IT" sz="6400" dirty="0"/>
              <a:t>, ossia l’interruzione dei corsi di istruzione;</a:t>
            </a:r>
          </a:p>
          <a:p>
            <a:pPr marL="342900" indent="-342900" algn="just">
              <a:buAutoNum type="alphaLcParenR"/>
            </a:pPr>
            <a:r>
              <a:rPr lang="it-IT" sz="6400" b="1" dirty="0"/>
              <a:t>La </a:t>
            </a:r>
            <a:r>
              <a:rPr lang="it-IT" sz="6400" b="1" i="1" dirty="0"/>
              <a:t>ripetenza</a:t>
            </a:r>
            <a:r>
              <a:rPr lang="it-IT" sz="6400" b="1" dirty="0"/>
              <a:t>, </a:t>
            </a:r>
            <a:r>
              <a:rPr lang="it-IT" sz="5600" dirty="0"/>
              <a:t>ossia la condizione di chi si trova a dover frequentare nuovamente lo stesso corso frequentato in precedenza con esito negativo; </a:t>
            </a:r>
          </a:p>
          <a:p>
            <a:pPr marL="342900" indent="-342900" algn="just">
              <a:buAutoNum type="alphaLcParenR"/>
            </a:pPr>
            <a:r>
              <a:rPr lang="it-IT" sz="6400" dirty="0"/>
              <a:t>Casi di </a:t>
            </a:r>
            <a:r>
              <a:rPr lang="it-IT" sz="6400" b="1" i="1" dirty="0"/>
              <a:t>ritardo </a:t>
            </a:r>
            <a:r>
              <a:rPr lang="it-IT" sz="5600" dirty="0"/>
              <a:t>quali l’interruzione temporanea della frequenza per i motivi più vari o il ritiro dalla scuola per periodi determinati di tempo.</a:t>
            </a:r>
          </a:p>
          <a:p>
            <a:pPr marL="0" indent="0" algn="just">
              <a:buNone/>
            </a:pPr>
            <a:endParaRPr lang="it-IT" sz="5600" dirty="0"/>
          </a:p>
          <a:p>
            <a:pPr marL="0" indent="0" algn="just">
              <a:buNone/>
            </a:pPr>
            <a:r>
              <a:rPr lang="it-IT" sz="6400" b="0" i="0" dirty="0">
                <a:solidFill>
                  <a:srgbClr val="1F1E1E"/>
                </a:solidFill>
                <a:effectLst/>
              </a:rPr>
              <a:t>Queste forme di </a:t>
            </a:r>
            <a:r>
              <a:rPr lang="it-IT" sz="6400" b="1" i="0" dirty="0">
                <a:solidFill>
                  <a:srgbClr val="1F1E1E"/>
                </a:solidFill>
                <a:effectLst/>
              </a:rPr>
              <a:t>insuccesso scolastico</a:t>
            </a:r>
            <a:r>
              <a:rPr lang="it-IT" sz="6400" b="0" i="0" dirty="0">
                <a:solidFill>
                  <a:srgbClr val="1F1E1E"/>
                </a:solidFill>
                <a:effectLst/>
              </a:rPr>
              <a:t> generano cittadini </a:t>
            </a:r>
            <a:r>
              <a:rPr lang="it-IT" sz="6400" b="1" i="0" strike="noStrike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 non hanno risorse e competenze adeguate</a:t>
            </a:r>
            <a:r>
              <a:rPr lang="it-IT" sz="6400" b="1" i="0" dirty="0">
                <a:effectLst/>
              </a:rPr>
              <a:t> </a:t>
            </a:r>
            <a:r>
              <a:rPr lang="it-IT" sz="6400" b="0" i="0" dirty="0">
                <a:solidFill>
                  <a:srgbClr val="1F1E1E"/>
                </a:solidFill>
                <a:effectLst/>
              </a:rPr>
              <a:t>per partecipare proficuamente alla vita sociale. </a:t>
            </a:r>
          </a:p>
          <a:p>
            <a:endParaRPr lang="it-IT" sz="6400" dirty="0"/>
          </a:p>
          <a:p>
            <a:endParaRPr lang="it-IT" sz="2400" dirty="0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5B07F461-3FD6-4BA6-A633-351531DF1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3864" y="1779083"/>
            <a:ext cx="5211191" cy="404917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it-IT" sz="8000" b="1" dirty="0">
                <a:solidFill>
                  <a:srgbClr val="1F1E1E"/>
                </a:solidFill>
                <a:cs typeface="Arial" panose="020B0604020202020204" pitchFamily="34" charset="0"/>
              </a:rPr>
              <a:t>D</a:t>
            </a:r>
            <a:r>
              <a:rPr lang="it-IT" sz="8000" b="1" i="0" dirty="0">
                <a:solidFill>
                  <a:srgbClr val="1F1E1E"/>
                </a:solidFill>
                <a:effectLst/>
                <a:cs typeface="Arial" panose="020B0604020202020204" pitchFamily="34" charset="0"/>
              </a:rPr>
              <a:t>ispersione implicita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it-IT" sz="2900" dirty="0">
                <a:solidFill>
                  <a:srgbClr val="1F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6400" dirty="0">
                <a:solidFill>
                  <a:srgbClr val="1F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sz="6400" b="0" i="0" dirty="0">
                <a:solidFill>
                  <a:srgbClr val="1F1E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dati </a:t>
            </a:r>
            <a:r>
              <a:rPr lang="it-IT" sz="6400" b="1" i="0" dirty="0">
                <a:solidFill>
                  <a:srgbClr val="1F1E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INVALSI </a:t>
            </a:r>
            <a:r>
              <a:rPr lang="it-IT" sz="6400" i="0" dirty="0">
                <a:solidFill>
                  <a:srgbClr val="1F1E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permettono di conoscere quanti studenti dell’ultimo anno di Scuola secondaria di secondo grado escono dalla scuola senza aver acquisito le competenze fondamentali</a:t>
            </a:r>
            <a:r>
              <a:rPr lang="it-IT" sz="6400" b="0" i="0" dirty="0">
                <a:solidFill>
                  <a:srgbClr val="1F1E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sebbene siano stati promossi.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it-IT" sz="6400" b="0" i="0" dirty="0">
                <a:solidFill>
                  <a:srgbClr val="1F1E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Questa forma di </a:t>
            </a:r>
            <a:r>
              <a:rPr lang="it-IT" sz="6400" b="1" i="0" dirty="0">
                <a:solidFill>
                  <a:srgbClr val="1F1E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dispersione scolastica</a:t>
            </a:r>
            <a:r>
              <a:rPr lang="it-IT" sz="6400" b="0" i="0" dirty="0">
                <a:solidFill>
                  <a:srgbClr val="1F1E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è stata definita implicita, o nascosta, e dagli esiti del 2021 sembra che la </a:t>
            </a:r>
            <a:r>
              <a:rPr lang="it-IT" sz="6400" b="1" i="0" dirty="0">
                <a:solidFill>
                  <a:srgbClr val="1F1E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pandemia abbia fatto aumentare ancora di più questo fenomeno all’interno della scuola italiana</a:t>
            </a:r>
            <a:r>
              <a:rPr lang="it-IT" sz="6400" b="0" i="0" dirty="0">
                <a:solidFill>
                  <a:srgbClr val="1F1E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rispetto al periodo </a:t>
            </a:r>
            <a:r>
              <a:rPr lang="it-IT" sz="6400" b="0" i="0" dirty="0" err="1">
                <a:solidFill>
                  <a:srgbClr val="1F1E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it-IT" sz="6400" b="0" i="0" dirty="0">
                <a:solidFill>
                  <a:srgbClr val="1F1E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-Covid.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it-IT" sz="6400" b="0" i="0" dirty="0">
                <a:solidFill>
                  <a:srgbClr val="333333"/>
                </a:solidFill>
                <a:effectLst/>
              </a:rPr>
              <a:t>Nel 2021 la </a:t>
            </a:r>
            <a:r>
              <a:rPr lang="it-IT" sz="6400" b="1" i="0" dirty="0">
                <a:solidFill>
                  <a:srgbClr val="333333"/>
                </a:solidFill>
                <a:effectLst/>
              </a:rPr>
              <a:t>dispersione implicita è aumentata </a:t>
            </a:r>
            <a:r>
              <a:rPr lang="it-IT" sz="6400" b="0" i="0" dirty="0">
                <a:solidFill>
                  <a:srgbClr val="333333"/>
                </a:solidFill>
                <a:effectLst/>
              </a:rPr>
              <a:t>dal 7% al </a:t>
            </a:r>
            <a:r>
              <a:rPr lang="it-IT" sz="6400" b="1" i="0" dirty="0">
                <a:solidFill>
                  <a:srgbClr val="333333"/>
                </a:solidFill>
                <a:effectLst/>
              </a:rPr>
              <a:t>9,5%</a:t>
            </a:r>
            <a:r>
              <a:rPr lang="it-IT" sz="6400" b="0" i="0" dirty="0">
                <a:solidFill>
                  <a:srgbClr val="333333"/>
                </a:solidFill>
                <a:effectLst/>
              </a:rPr>
              <a:t>, con grandi squilibri tra aree geografiche: </a:t>
            </a:r>
            <a:r>
              <a:rPr lang="it-IT" sz="6400" b="1" i="0" dirty="0">
                <a:solidFill>
                  <a:srgbClr val="333333"/>
                </a:solidFill>
                <a:effectLst/>
              </a:rPr>
              <a:t>nel nord il 2,6% dei diplomandi risulta in dispersione implicita</a:t>
            </a:r>
            <a:r>
              <a:rPr lang="it-IT" sz="6400" b="0" i="0" dirty="0">
                <a:solidFill>
                  <a:srgbClr val="333333"/>
                </a:solidFill>
                <a:effectLst/>
              </a:rPr>
              <a:t>, al Centro l’8,8% e al Sud il 14,8% (circa 1 su 7). 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it-IT" sz="6400" b="0" i="0" dirty="0">
              <a:solidFill>
                <a:srgbClr val="1F1E1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r>
              <a:rPr lang="it-IT" sz="1900" i="1" dirty="0">
                <a:solidFill>
                  <a:srgbClr val="1F1E1E"/>
                </a:solidFill>
              </a:rPr>
              <a:t>Fonte: </a:t>
            </a:r>
            <a:r>
              <a:rPr lang="it-IT" sz="1900" i="1" dirty="0">
                <a:solidFill>
                  <a:srgbClr val="1F1E1E"/>
                </a:solidFill>
                <a:hlinkClick r:id="rId3"/>
              </a:rPr>
              <a:t>https://www.invalsiopen.it/cause-dispersione-scolastica/</a:t>
            </a:r>
            <a:r>
              <a:rPr lang="it-IT" sz="1900" i="1" dirty="0">
                <a:solidFill>
                  <a:srgbClr val="1F1E1E"/>
                </a:solidFill>
              </a:rPr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15417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166BF3C2-B0A5-4077-A6BF-42641362B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035" y="5122416"/>
            <a:ext cx="10113264" cy="1121693"/>
          </a:xfrm>
        </p:spPr>
        <p:txBody>
          <a:bodyPr/>
          <a:lstStyle/>
          <a:p>
            <a:r>
              <a:rPr lang="it-IT" b="1" dirty="0"/>
              <a:t>Esiti in Veneto nelle annualità pandemiche 2019-2020 e 2020-2021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F937CA5-EA13-4473-A7AB-359F1F1D54E0}"/>
              </a:ext>
            </a:extLst>
          </p:cNvPr>
          <p:cNvSpPr txBox="1"/>
          <p:nvPr/>
        </p:nvSpPr>
        <p:spPr>
          <a:xfrm>
            <a:off x="8060924" y="902848"/>
            <a:ext cx="375525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/>
              <a:t> Fonte: </a:t>
            </a:r>
            <a:r>
              <a:rPr lang="it-IT" sz="2000" b="1" i="0" dirty="0">
                <a:solidFill>
                  <a:srgbClr val="19191A"/>
                </a:solidFill>
                <a:effectLst/>
                <a:latin typeface="Titillium Web" panose="00000500000000000000" pitchFamily="2" charset="0"/>
              </a:rPr>
              <a:t>INVALSI: Pubblicazione “Rapporto Invalsi sugli esiti delle rilevazioni nazionali degli apprendimenti 2021.I risultati del Veneto” – “Gli esiti delle rilevazioni nazionali degli apprendimenti nel Veneto” a cura di Franca Da Re </a:t>
            </a:r>
          </a:p>
          <a:p>
            <a:r>
              <a:rPr lang="it-IT" sz="2000" i="1" dirty="0"/>
              <a:t>https://istruzioneveneto.gov.it/20211120_14315/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B0F0C87-5517-4CC6-8531-33A868CE6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39" y="368079"/>
            <a:ext cx="7465378" cy="438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55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D8F46D-D3B0-4ABE-B259-57F7F392D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8039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F45710"/>
                </a:solidFill>
              </a:rPr>
              <a:t>ESITI DATI INVALSI - VENETO</a:t>
            </a:r>
          </a:p>
        </p:txBody>
      </p:sp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1881C0D6-0E77-461F-8242-0F9B8268E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215" y="1944210"/>
            <a:ext cx="10937288" cy="427903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 assiste ad un </a:t>
            </a:r>
            <a:r>
              <a:rPr lang="it-IT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calo generalizzato negli apprendimenti</a:t>
            </a:r>
            <a:r>
              <a:rPr lang="it-IT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contenuto nella scuola primaria, più </a:t>
            </a:r>
            <a:r>
              <a:rPr lang="it-IT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marcato</a:t>
            </a:r>
            <a:r>
              <a:rPr lang="it-IT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nella scuola secondaria di primo grado, </a:t>
            </a:r>
            <a:r>
              <a:rPr lang="it-IT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significativo</a:t>
            </a:r>
            <a:r>
              <a:rPr lang="it-IT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nella scuola secondaria di secondo grado.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decrementi più marcati riguardano la </a:t>
            </a:r>
            <a:r>
              <a:rPr lang="it-IT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matematica</a:t>
            </a:r>
            <a:r>
              <a:rPr lang="it-IT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pur essendo significativi anche quelli di inglese e italiano, a partire dalla scuola secondaria.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it-IT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più penalizzati sono stati gli studenti provenienti da contesti socio-economici meno favoriti </a:t>
            </a:r>
            <a:r>
              <a:rPr lang="it-IT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che ottenevano buoni risultati (i cosiddetti “resilienti”) e le ragazze. </a:t>
            </a:r>
            <a:endParaRPr lang="it-IT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it-IT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 calo dei risultati dei </a:t>
            </a:r>
            <a:r>
              <a:rPr lang="it-IT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top performers </a:t>
            </a:r>
            <a:r>
              <a:rPr lang="it-IT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 interessato in </a:t>
            </a:r>
            <a:r>
              <a:rPr lang="it-IT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maniera assai rilevante il Nord Est.</a:t>
            </a:r>
          </a:p>
        </p:txBody>
      </p:sp>
    </p:spTree>
    <p:extLst>
      <p:ext uri="{BB962C8B-B14F-4D97-AF65-F5344CB8AC3E}">
        <p14:creationId xmlns:p14="http://schemas.microsoft.com/office/powerpoint/2010/main" val="1780326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B36542-25C1-45CA-B1E4-3949DDC8C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45710"/>
                </a:solidFill>
              </a:rPr>
              <a:t>Dati INVALSI e Pandemia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6F802E-F576-42A3-9F66-2B4F127A8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it-IT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scuola primaria, complessivamente, ha registrato le contrazioni minori</a:t>
            </a:r>
            <a:r>
              <a:rPr lang="it-IT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sia per la relativa maggiore semplicità degli apprendimenti, più facilmente controllabili anche dai genitori, sia per la maggiore possibilità di scuola in presenza. </a:t>
            </a:r>
          </a:p>
          <a:p>
            <a:pPr marL="0" indent="0">
              <a:buNone/>
            </a:pPr>
            <a:r>
              <a:rPr lang="it-IT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 la </a:t>
            </a:r>
            <a:r>
              <a:rPr lang="it-IT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scuola secondaria</a:t>
            </a:r>
            <a:r>
              <a:rPr lang="it-IT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la situazione emergenziale </a:t>
            </a:r>
            <a:r>
              <a:rPr lang="it-IT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 ulteriormente aggravato un quadro che presentava già delle criticità nei risultati di una quota elevata di allievi</a:t>
            </a:r>
            <a:r>
              <a:rPr lang="it-IT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risultati del 2021, confrontati con i precedenti, dimostrano </a:t>
            </a:r>
            <a:r>
              <a:rPr lang="it-IT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 valore della scuola in presenza,</a:t>
            </a: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soprattutto per gli allievi con meno risorse economiche, culturali e sociali, </a:t>
            </a:r>
            <a:r>
              <a:rPr lang="it-IT" sz="2400" b="0" dirty="0">
                <a:solidFill>
                  <a:srgbClr val="1F1E1E"/>
                </a:solidFill>
                <a:effectLst/>
              </a:rPr>
              <a:t>il </a:t>
            </a:r>
            <a:r>
              <a:rPr lang="it-IT" sz="2400" b="1" dirty="0">
                <a:solidFill>
                  <a:srgbClr val="1F1E1E"/>
                </a:solidFill>
                <a:effectLst/>
              </a:rPr>
              <a:t>9,5% degli studenti </a:t>
            </a:r>
            <a:r>
              <a:rPr lang="it-IT" sz="2400" b="0" dirty="0">
                <a:solidFill>
                  <a:srgbClr val="1F1E1E"/>
                </a:solidFill>
                <a:effectLst/>
              </a:rPr>
              <a:t>termina la Scuola secondaria di secondo grado </a:t>
            </a:r>
            <a:r>
              <a:rPr lang="it-IT" sz="2400" b="1" dirty="0">
                <a:solidFill>
                  <a:srgbClr val="1F1E1E"/>
                </a:solidFill>
                <a:effectLst/>
              </a:rPr>
              <a:t>con competenze di base decisamente inadeguate</a:t>
            </a:r>
            <a:r>
              <a:rPr lang="it-IT" sz="2400" b="0" dirty="0">
                <a:solidFill>
                  <a:srgbClr val="1F1E1E"/>
                </a:solidFill>
                <a:effectLst/>
              </a:rPr>
              <a:t>, </a:t>
            </a:r>
            <a:r>
              <a:rPr lang="it-IT" sz="2400" b="1" dirty="0">
                <a:solidFill>
                  <a:srgbClr val="1F1E1E"/>
                </a:solidFill>
                <a:effectLst/>
              </a:rPr>
              <a:t>2,5% punti in più rispetto al 2019.</a:t>
            </a:r>
          </a:p>
          <a:p>
            <a:pPr marL="0" indent="0">
              <a:buNone/>
            </a:pPr>
            <a:endParaRPr lang="it-IT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0262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707FF45B-4E14-4254-A71D-A991F35FD523}"/>
              </a:ext>
            </a:extLst>
          </p:cNvPr>
          <p:cNvSpPr txBox="1">
            <a:spLocks/>
          </p:cNvSpPr>
          <p:nvPr/>
        </p:nvSpPr>
        <p:spPr>
          <a:xfrm>
            <a:off x="350430" y="1691142"/>
            <a:ext cx="10867177" cy="47185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it-IT" sz="2000" b="1" dirty="0">
                <a:solidFill>
                  <a:srgbClr val="F4571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Device e connettività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numerosi allievi provenienti dai contesti meno favoriti non avevano a disposizione dispositivi e connettività, spazi adeguati dove studiare, ma soprattutto </a:t>
            </a:r>
            <a:r>
              <a:rPr lang="it-IT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non hanno potuto beneficiare del valore “immersivo” dello stare in un gruppo per scambiare opinioni, mediare significati culturali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e, per i ragazzi di origine non italiana, esercitare la lingua del nostro Paese. </a:t>
            </a:r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it-IT" sz="2000" b="1" dirty="0">
                <a:solidFill>
                  <a:srgbClr val="F4571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Dispersione implicita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quando una </a:t>
            </a:r>
            <a:r>
              <a:rPr lang="it-IT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quota elevata di alunni esce dal percorso scolastico con livelli di competenza al di sotto della soglia di accettabilità 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(e la quota di tali alunni è elevata in tutti i gradi di scuola, esclusi i Licei scientifici classici e linguistici), si ingenera un problema di </a:t>
            </a:r>
            <a:r>
              <a:rPr lang="it-IT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“dispersione implicita”, 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ovvero, </a:t>
            </a:r>
            <a:r>
              <a:rPr lang="it-IT" sz="2000" b="1" dirty="0">
                <a:solidFill>
                  <a:srgbClr val="CD460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 persone posseggono un titolo di studio che non si fonda su competenze reali ad esso correlate. </a:t>
            </a:r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it-IT" sz="2000" b="1" dirty="0">
                <a:solidFill>
                  <a:srgbClr val="F4571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Apprendimenti labili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quando una </a:t>
            </a:r>
            <a:r>
              <a:rPr lang="it-IT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quota sensibile di informazioni a cui gli studenti sono stati sottoposti, è destinata a decadere dopo la fine del percorso di studi, 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 genera un fenomeno di </a:t>
            </a:r>
            <a:r>
              <a:rPr lang="it-IT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regressione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ancora più marcato nelle competenze negli anni successivi al diploma, tale da poter portare all’analfabetismo di ritorno. </a:t>
            </a:r>
          </a:p>
          <a:p>
            <a:pPr algn="just"/>
            <a:endParaRPr lang="it-IT" sz="200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864D7D1-C86A-4BCF-AD83-521BC0E30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9635823" cy="1000659"/>
          </a:xfrm>
        </p:spPr>
        <p:txBody>
          <a:bodyPr/>
          <a:lstStyle/>
          <a:p>
            <a:r>
              <a:rPr lang="it-IT" b="1" dirty="0">
                <a:solidFill>
                  <a:srgbClr val="F45710"/>
                </a:solidFill>
              </a:rPr>
              <a:t>Commenti esiti INVALSI </a:t>
            </a:r>
          </a:p>
        </p:txBody>
      </p:sp>
    </p:spTree>
    <p:extLst>
      <p:ext uri="{BB962C8B-B14F-4D97-AF65-F5344CB8AC3E}">
        <p14:creationId xmlns:p14="http://schemas.microsoft.com/office/powerpoint/2010/main" val="506848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11514C6A-A65B-4B66-9AC9-E48A14EAA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773" y="294538"/>
            <a:ext cx="9944777" cy="1033669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rgbClr val="F45710"/>
                </a:solidFill>
              </a:rPr>
              <a:t>PUNTI DI FORZA DELLA SCUOLA  VENETA</a:t>
            </a:r>
            <a:r>
              <a:rPr lang="it-IT" sz="4000" b="1" dirty="0">
                <a:solidFill>
                  <a:srgbClr val="FFFFFF"/>
                </a:solidFill>
              </a:rPr>
              <a:t>VENETA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20498627-9646-4619-A9DA-93B307218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0" y="1788110"/>
            <a:ext cx="11401345" cy="3683358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it-IT" sz="2000" dirty="0"/>
              <a:t>Il Veneto, nel 2021, mantiene, rispetto ad altre aree del Paese, </a:t>
            </a:r>
            <a:r>
              <a:rPr lang="it-IT" sz="2000" b="1" dirty="0"/>
              <a:t>RISULTATI COMPLESSIVAMENTE BUONI</a:t>
            </a:r>
            <a:r>
              <a:rPr lang="it-IT" sz="2000" dirty="0"/>
              <a:t>, generalmente </a:t>
            </a:r>
            <a:r>
              <a:rPr lang="it-IT" sz="2000" b="1" dirty="0"/>
              <a:t>sopra la media nazionale</a:t>
            </a:r>
            <a:r>
              <a:rPr lang="it-IT" sz="2000" dirty="0"/>
              <a:t>, si registrano decrementi significativi in tutte le rilevazioni, in </a:t>
            </a:r>
            <a:r>
              <a:rPr lang="it-IT" sz="2000" b="1" dirty="0"/>
              <a:t>maggiore misura a partire dalla scuola secondaria di primo grado e </a:t>
            </a:r>
            <a:r>
              <a:rPr lang="it-IT" b="1" dirty="0"/>
              <a:t>maggiormente </a:t>
            </a:r>
            <a:r>
              <a:rPr lang="it-IT" sz="2000" b="1" dirty="0"/>
              <a:t>nel secondo grado</a:t>
            </a:r>
            <a:r>
              <a:rPr lang="it-IT" sz="2000" dirty="0"/>
              <a:t>.</a:t>
            </a:r>
          </a:p>
          <a:p>
            <a:pPr marL="0" indent="0" algn="just">
              <a:buNone/>
            </a:pPr>
            <a:r>
              <a:rPr lang="it-IT" sz="2000" b="1" dirty="0"/>
              <a:t>PUNTI DI FORZA 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000" b="1" dirty="0"/>
              <a:t>- Sistema equo della scuola veneta;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000" b="1" dirty="0"/>
              <a:t>- Standard elevati;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000" b="1" dirty="0"/>
              <a:t>- Risultati complessivamente buoni e sopra la media nazionale.</a:t>
            </a:r>
          </a:p>
        </p:txBody>
      </p:sp>
    </p:spTree>
    <p:extLst>
      <p:ext uri="{BB962C8B-B14F-4D97-AF65-F5344CB8AC3E}">
        <p14:creationId xmlns:p14="http://schemas.microsoft.com/office/powerpoint/2010/main" val="111418743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892</TotalTime>
  <Words>1767</Words>
  <Application>Microsoft Office PowerPoint</Application>
  <PresentationFormat>Widescreen</PresentationFormat>
  <Paragraphs>129</Paragraphs>
  <Slides>21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Titillium Web</vt:lpstr>
      <vt:lpstr>Verdana</vt:lpstr>
      <vt:lpstr>Wingdings</vt:lpstr>
      <vt:lpstr>Retrospettivo</vt:lpstr>
      <vt:lpstr>Presentazione standard di PowerPoint</vt:lpstr>
      <vt:lpstr>LA DISPERSIONE SCOLASTICA</vt:lpstr>
      <vt:lpstr>Dati di riferimento in generale </vt:lpstr>
      <vt:lpstr>Le variabili della dispersione</vt:lpstr>
      <vt:lpstr>Esiti in Veneto nelle annualità pandemiche 2019-2020 e 2020-2021</vt:lpstr>
      <vt:lpstr>ESITI DATI INVALSI - VENETO</vt:lpstr>
      <vt:lpstr>Dati INVALSI e Pandemia </vt:lpstr>
      <vt:lpstr>Commenti esiti INVALSI </vt:lpstr>
      <vt:lpstr>PUNTI DI FORZA DELLA SCUOLA  VENETAVENETA</vt:lpstr>
      <vt:lpstr>A VERONA…</vt:lpstr>
      <vt:lpstr>Presentazione standard di PowerPoint</vt:lpstr>
      <vt:lpstr>SCUOLA SECONDARIA DI II GRADO    </vt:lpstr>
      <vt:lpstr>Presentazione standard di PowerPoint</vt:lpstr>
      <vt:lpstr>Presentazione standard di PowerPoint</vt:lpstr>
      <vt:lpstr>Presentazione standard di PowerPoint</vt:lpstr>
      <vt:lpstr>IMPATTO EFFETTI PANDEMIA</vt:lpstr>
      <vt:lpstr>INTERVENTI di supporto e ripresa</vt:lpstr>
      <vt:lpstr>Le specificità degli STUDENTI</vt:lpstr>
      <vt:lpstr>AZIONI DI SUPPORTO regionale territoriale e delle scuole  ALLE SCUOLE </vt:lpstr>
      <vt:lpstr>   AZIONI DI SUPPORTO AL MIGLIORAMENTO  </vt:lpstr>
      <vt:lpstr>Grazie per l’attenzione!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SEGRETERIA DIRIGENTI TECNICI USR VENETO</dc:creator>
  <cp:lastModifiedBy>Laura Donà</cp:lastModifiedBy>
  <cp:revision>34</cp:revision>
  <dcterms:created xsi:type="dcterms:W3CDTF">2021-12-29T16:07:07Z</dcterms:created>
  <dcterms:modified xsi:type="dcterms:W3CDTF">2022-03-24T22:24:43Z</dcterms:modified>
</cp:coreProperties>
</file>