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7" r:id="rId4"/>
    <p:sldId id="268" r:id="rId5"/>
    <p:sldId id="269" r:id="rId6"/>
    <p:sldId id="258" r:id="rId7"/>
    <p:sldId id="325" r:id="rId8"/>
    <p:sldId id="326" r:id="rId9"/>
    <p:sldId id="327" r:id="rId10"/>
    <p:sldId id="342" r:id="rId11"/>
    <p:sldId id="261" r:id="rId12"/>
    <p:sldId id="270" r:id="rId13"/>
    <p:sldId id="262" r:id="rId14"/>
    <p:sldId id="302" r:id="rId15"/>
    <p:sldId id="328" r:id="rId16"/>
    <p:sldId id="331" r:id="rId17"/>
    <p:sldId id="332" r:id="rId18"/>
    <p:sldId id="303" r:id="rId19"/>
    <p:sldId id="330" r:id="rId20"/>
    <p:sldId id="266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43"/>
  </p:normalViewPr>
  <p:slideViewPr>
    <p:cSldViewPr snapToGrid="0" snapToObjects="1">
      <p:cViewPr>
        <p:scale>
          <a:sx n="111" d="100"/>
          <a:sy n="111" d="100"/>
        </p:scale>
        <p:origin x="40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64874-F6BA-1D45-8D00-DC9085DA96D2}" type="datetimeFigureOut">
              <a:rPr lang="it-IT" smtClean="0"/>
              <a:t>24/03/22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7E155-CA8E-B14B-A3A9-68CC874AA0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0570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85ED6468-C29E-5F42-A949-8C4385BD6B7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C70B8AA-86AB-CA4C-82D3-4E34071B9BDA}" type="slidenum">
              <a:rPr lang="it-IT" altLang="it-IT" sz="1200">
                <a:solidFill>
                  <a:srgbClr val="000000"/>
                </a:solidFill>
              </a:rPr>
              <a:pPr eaLnBrk="1" hangingPunct="1"/>
              <a:t>7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BE976933-09DC-2747-B5A4-3FFAC3623E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8559EF2-A232-9844-8EEE-5E47C0363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F684CFCC-D2B8-AA40-AE67-2FA5FC61D80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B59F2D2-9486-AD46-8367-195B0A92C556}" type="slidenum">
              <a:rPr lang="it-IT" altLang="it-IT" sz="1200">
                <a:solidFill>
                  <a:srgbClr val="000000"/>
                </a:solidFill>
              </a:rPr>
              <a:pPr eaLnBrk="1" hangingPunct="1"/>
              <a:t>8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48A351CF-15C2-094B-88A3-DC72EA7A448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23124B1-CAEF-4344-8D68-C0102A632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FD4B9E9C-1E57-ED43-8767-0A2B268DC1C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1FC866F-2C53-B44B-A96E-BF276BC866B3}" type="slidenum">
              <a:rPr lang="it-IT" altLang="it-IT" sz="1200">
                <a:solidFill>
                  <a:srgbClr val="000000"/>
                </a:solidFill>
              </a:rPr>
              <a:pPr eaLnBrk="1" hangingPunct="1"/>
              <a:t>9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4B768A61-945C-E64D-9925-D43A52386D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AA00F07-B34D-7C4E-AF96-2CA04E971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>
            <a:extLst>
              <a:ext uri="{FF2B5EF4-FFF2-40B4-BE49-F238E27FC236}">
                <a16:creationId xmlns:a16="http://schemas.microsoft.com/office/drawing/2014/main" id="{7A559554-7407-0D41-8C0B-85E3F620536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4F1F11-8E88-0B4D-BB1A-F91CBF63FDE0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945D814A-7A65-F44A-80F3-D2C7718AF4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8538" y="728663"/>
            <a:ext cx="4862512" cy="3646487"/>
          </a:xfrm>
          <a:ln/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5AD2A23A-8E3D-8248-B36B-0046AA665F0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618038"/>
            <a:ext cx="5484813" cy="437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76F59169-9C64-B24B-B903-65592F960C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A247807-784A-394B-9738-1E08EE59D283}" type="slidenum">
              <a:rPr lang="it-IT" altLang="it-IT" sz="1200">
                <a:solidFill>
                  <a:srgbClr val="000000"/>
                </a:solidFill>
              </a:rPr>
              <a:pPr eaLnBrk="1" hangingPunct="1"/>
              <a:t>15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92E8FCDD-BA1A-D84F-B00B-C0A3BDF842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DFA178C-0DEC-544B-9CB5-ECAC6336F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D2BC3C-BFDF-A641-B53A-CFB08F01E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2B0EFD5-E4C4-5943-A20E-4565187B2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415FB8-2275-A64E-A203-8F6629E8B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E649-9F38-4E40-9208-E535CEA9468F}" type="datetime1">
              <a:rPr lang="it-IT" smtClean="0"/>
              <a:t>24/03/22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AAE1D5-3D1B-4143-8956-DD7E12398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1C2DA4-94B7-2F46-A4FE-B687DA62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48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E3E012-C180-414A-8A5C-EE7739DC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79C6D08-9B88-AF4C-90CF-A022E6509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091FF2-8852-4E41-BE17-6C8714BD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91C2-7E22-E641-A966-A94A0DCC0E8C}" type="datetime1">
              <a:rPr lang="it-IT" smtClean="0"/>
              <a:t>24/03/22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CA9530-56A8-BF49-B3F9-DFB0BF273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FE196C-9DC9-9041-AAFE-8AD3FE0A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4073114-6782-DE45-B160-A7B1240C3F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B2E9DD-93FF-9F4E-ADB2-FE1EAD825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3449A6-7681-4A49-978A-B1338438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FC56-777E-734A-8FDA-20B795365BCB}" type="datetime1">
              <a:rPr lang="it-IT" smtClean="0"/>
              <a:t>24/03/22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ACC57E-0418-6149-A5B0-DBBB06DC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615507-6D44-EE48-861E-1EE73BA1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70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128588"/>
            <a:ext cx="10968567" cy="143351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09601" y="1600200"/>
            <a:ext cx="10968567" cy="4522788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B38898-7D49-944F-BFF3-C503B41A40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A1C59-6D3A-9E48-BD28-895E2359796B}" type="datetime1">
              <a:rPr lang="it-IT" smtClean="0"/>
              <a:t>24/03/22</a:t>
            </a:fld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51DB8D-3A3C-B349-A4EA-132F8410A3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Girelli - Disegnare il futuro 26/3/22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B2E225-EAD1-7F45-B36E-853C0D8B616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70F3C-904C-3846-AF58-88286480E42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0864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7E758E-D191-6948-B276-42EAD3574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8E119E-63F3-174F-8572-13198AD30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CD12ED-B01E-9940-BF66-609B3195B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49BC-2AFE-2D40-85DE-A22A0BE756B3}" type="datetime1">
              <a:rPr lang="it-IT" smtClean="0"/>
              <a:t>24/03/22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4B3317-5F6A-ED45-A06F-42206033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06C85D-5D4C-DC45-A80B-BACED92E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53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1217CD-FE4E-E547-8020-952BF03BD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9BD92F-A6B4-B54D-A647-0F2089716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331F8C-99EE-FC42-B5AD-C219A523D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D098-0742-084B-A806-45A3233789DA}" type="datetime1">
              <a:rPr lang="it-IT" smtClean="0"/>
              <a:t>24/03/22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580F2F-4550-024C-B4E4-004384664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D2857C-1E94-3F41-9914-0EDD0EF4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67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F4E5E-5161-204D-84E1-0AB135CEB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9FE883-FB73-0846-A0CA-6090B9F4C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500638-B8A2-B248-82EE-EEDFBB1C4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29BA3B-D60C-0D41-8372-CFB4024A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0B63-5CDF-4D49-8476-10FBBC39E569}" type="datetime1">
              <a:rPr lang="it-IT" smtClean="0"/>
              <a:t>24/03/22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3EE18DB-6061-144B-8F5B-01C6FAED1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AD880B-EEA8-1045-8B43-A14C347F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40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583A7B-2CD0-944D-AB09-CA826D972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453CBE-77D1-9646-A829-A3AE82577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856B42-AAE6-C546-B571-9D35B46FE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152464F-49D0-7646-B2F5-5ED675828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679C94C-A87F-C94B-AB4D-0E73D74CF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4B35F52-67B5-F54F-B849-A344C9FF1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BC7-F42B-6341-B765-8946AF338868}" type="datetime1">
              <a:rPr lang="it-IT" smtClean="0"/>
              <a:t>24/03/22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300B235-04AE-2F4B-90D8-6C8671EB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6DF301A-6211-C147-B6EB-5420DECE1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28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3B61B7-7786-2A49-894E-0716587B6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A14602A-ACB8-004F-B3E7-55FA98730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29D3-C5D3-8946-B459-3ED731607365}" type="datetime1">
              <a:rPr lang="it-IT" smtClean="0"/>
              <a:t>24/03/22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79A42A-EF16-0A44-B4B2-84A4437D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F029855-1CEB-7147-A240-436B8F71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22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6B61EDB-1442-9D49-BDFB-52FEA2AD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57D-2224-7540-AF1D-78789F0D02CD}" type="datetime1">
              <a:rPr lang="it-IT" smtClean="0"/>
              <a:t>24/03/22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36680D-D50C-5E48-97C7-3F0FD7A64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A297702-47E6-AE44-86BE-9E21F1D4B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03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CF1B6A-4E70-7C45-8946-5C16A3BDA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7C142-1B5F-124E-A8AC-BE62CBED8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4AE1FC-1AD8-B945-B4D4-E380B3AF3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8C8670-5834-B643-8221-B6E6FC26D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32F5-2972-D742-AFC3-E3C39386ED3C}" type="datetime1">
              <a:rPr lang="it-IT" smtClean="0"/>
              <a:t>24/03/22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D396C1-AEB5-424F-AEF9-9445DD85B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802BA3-9DD4-A04E-ACA1-33B373D3E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10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70757-7FA0-694D-ACF8-0CCD88F7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136B2B6-5520-EA46-BA71-1F46FB42B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C418376-EF5B-5540-8E4A-E418550DD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55236A-C66F-C044-935A-2F0A1B910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A7CE-A184-394F-B450-411EEFA471F0}" type="datetime1">
              <a:rPr lang="it-IT" smtClean="0"/>
              <a:t>24/03/22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3F530E-2441-D14C-B874-B46B7FFA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5E4DEC-9701-C340-A705-F5E1FF239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59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8D490BF-F006-554E-9DA1-184EDB5B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39789F-A086-2248-890B-949A3A00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0BF98C-53F3-5642-B04C-2600EA4D0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472F3-3943-B244-986A-B57106A8B7C5}" type="datetime1">
              <a:rPr lang="it-IT" smtClean="0"/>
              <a:t>24/03/22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53956F-ACBF-2046-8882-340A1B8CC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Girelli - Disegnare il futuro 26/3/22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589A71-3C15-F84C-AD23-82F35BD1A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2AFF6-73E0-804D-9E34-0D1C19AC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1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www.iprase.tn.it/pubblicazioni-dettaglio/-/asset_publisher/7sljBGdygB6h/content/ricercazione-volume-13-numero-2/20178?redirect=/pubblicazioni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s://publications.jrc.ec.europa.eu/repository/handle/JRC12091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nesdoc.unesco.org/ark:/48223/pf0000379707.%20locale=en" TargetMode="External"/><Relationship Id="rId5" Type="http://schemas.openxmlformats.org/officeDocument/2006/relationships/hyperlink" Target="https://www.unicef.it/media/salute-mentale-nel-mondo-piu-di-1-adolescente-su-7-disturbi-mentali/" TargetMode="External"/><Relationship Id="rId4" Type="http://schemas.openxmlformats.org/officeDocument/2006/relationships/hyperlink" Target="http://www.unicef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291138-14EF-3C4F-992F-9E25D3FCCA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PROMUOVERE </a:t>
            </a:r>
            <a:br>
              <a:rPr lang="it-IT" b="1" dirty="0"/>
            </a:br>
            <a:r>
              <a:rPr lang="it-IT" b="1" dirty="0"/>
              <a:t>COMPETENZE PER LA VITA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E0862D-D639-AE46-BE5E-88E49BD9F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2100"/>
            <a:ext cx="9144000" cy="2387600"/>
          </a:xfrm>
        </p:spPr>
        <p:txBody>
          <a:bodyPr/>
          <a:lstStyle/>
          <a:p>
            <a:r>
              <a:rPr lang="it-IT" dirty="0"/>
              <a:t>Prof. Claudio Girelli</a:t>
            </a:r>
          </a:p>
          <a:p>
            <a:r>
              <a:rPr lang="it-IT" dirty="0" err="1"/>
              <a:t>Dip</a:t>
            </a:r>
            <a:r>
              <a:rPr lang="it-IT" dirty="0"/>
              <a:t>. Scienze Umane – </a:t>
            </a:r>
            <a:r>
              <a:rPr lang="it-IT" dirty="0" err="1"/>
              <a:t>Univ</a:t>
            </a:r>
            <a:r>
              <a:rPr lang="it-IT" dirty="0"/>
              <a:t>. Verona</a:t>
            </a:r>
          </a:p>
          <a:p>
            <a:r>
              <a:rPr lang="it-IT" dirty="0"/>
              <a:t>Presidente </a:t>
            </a:r>
            <a:r>
              <a:rPr lang="it-IT" dirty="0" err="1"/>
              <a:t>CdS</a:t>
            </a:r>
            <a:r>
              <a:rPr lang="it-IT" dirty="0"/>
              <a:t> in Scienze della Formazione Primaria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C7F191-A69B-2044-8857-72952EF1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3487D93-354F-7949-A2CC-62417C86E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287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FC721A11-03B5-0742-8E58-A815A216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0201" y="6245226"/>
            <a:ext cx="4670425" cy="473075"/>
          </a:xfrm>
        </p:spPr>
        <p:txBody>
          <a:bodyPr/>
          <a:lstStyle/>
          <a:p>
            <a:pPr>
              <a:defRPr/>
            </a:pPr>
            <a:r>
              <a:rPr lang="it-IT"/>
              <a:t>Girelli - Disegnare il futuro 26/3/22</a:t>
            </a:r>
            <a:endParaRPr lang="it-IT" dirty="0"/>
          </a:p>
        </p:txBody>
      </p:sp>
      <p:sp>
        <p:nvSpPr>
          <p:cNvPr id="38914" name="Segnaposto numero diapositiva 3">
            <a:extLst>
              <a:ext uri="{FF2B5EF4-FFF2-40B4-BE49-F238E27FC236}">
                <a16:creationId xmlns:a16="http://schemas.microsoft.com/office/drawing/2014/main" id="{FA3FF39B-14AB-B345-B1D3-40D21D67E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627BD252-44B5-7841-B9FA-A161A878E1F2}"/>
              </a:ext>
            </a:extLst>
          </p:cNvPr>
          <p:cNvSpPr/>
          <p:nvPr/>
        </p:nvSpPr>
        <p:spPr>
          <a:xfrm>
            <a:off x="417653" y="1065546"/>
            <a:ext cx="10531998" cy="519193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BF1F4CA6-A22B-984D-AF70-3F32F1D300D7}"/>
              </a:ext>
            </a:extLst>
          </p:cNvPr>
          <p:cNvSpPr/>
          <p:nvPr/>
        </p:nvSpPr>
        <p:spPr>
          <a:xfrm>
            <a:off x="1342663" y="520861"/>
            <a:ext cx="10011137" cy="234616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8916" name="Group 3">
            <a:extLst>
              <a:ext uri="{FF2B5EF4-FFF2-40B4-BE49-F238E27FC236}">
                <a16:creationId xmlns:a16="http://schemas.microsoft.com/office/drawing/2014/main" id="{BB9F7E7E-40F7-4B46-B19C-8E8FE8A60A75}"/>
              </a:ext>
            </a:extLst>
          </p:cNvPr>
          <p:cNvGrpSpPr>
            <a:grpSpLocks/>
          </p:cNvGrpSpPr>
          <p:nvPr/>
        </p:nvGrpSpPr>
        <p:grpSpPr bwMode="auto">
          <a:xfrm>
            <a:off x="2195514" y="671514"/>
            <a:ext cx="6980237" cy="5329237"/>
            <a:chOff x="423" y="423"/>
            <a:chExt cx="4397" cy="3357"/>
          </a:xfrm>
        </p:grpSpPr>
        <p:sp>
          <p:nvSpPr>
            <p:cNvPr id="38917" name="Text Box 4">
              <a:extLst>
                <a:ext uri="{FF2B5EF4-FFF2-40B4-BE49-F238E27FC236}">
                  <a16:creationId xmlns:a16="http://schemas.microsoft.com/office/drawing/2014/main" id="{03BD2D7E-48B8-A548-B242-1E7D64833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278"/>
              <a:ext cx="9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 sz="2400"/>
                <a:t>SCUOLA</a:t>
              </a:r>
            </a:p>
          </p:txBody>
        </p:sp>
        <p:sp>
          <p:nvSpPr>
            <p:cNvPr id="38918" name="Text Box 5">
              <a:extLst>
                <a:ext uri="{FF2B5EF4-FFF2-40B4-BE49-F238E27FC236}">
                  <a16:creationId xmlns:a16="http://schemas.microsoft.com/office/drawing/2014/main" id="{4B2FF0EB-F206-1D4F-BE6E-91A12A16AC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7" y="1283"/>
              <a:ext cx="105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 sz="2400" dirty="0"/>
                <a:t>SINGOLO/ FAMIGLIA</a:t>
              </a:r>
            </a:p>
          </p:txBody>
        </p:sp>
        <p:sp>
          <p:nvSpPr>
            <p:cNvPr id="38919" name="Text Box 6">
              <a:extLst>
                <a:ext uri="{FF2B5EF4-FFF2-40B4-BE49-F238E27FC236}">
                  <a16:creationId xmlns:a16="http://schemas.microsoft.com/office/drawing/2014/main" id="{9422F0F5-3A69-7A4C-B76F-DFA520026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2629"/>
              <a:ext cx="13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 sz="2400"/>
                <a:t>COMUNITA</a:t>
              </a:r>
              <a:r>
                <a:rPr lang="ja-JP" altLang="it-IT"/>
                <a:t>’</a:t>
              </a:r>
              <a:endParaRPr lang="it-IT" altLang="it-IT"/>
            </a:p>
          </p:txBody>
        </p:sp>
        <p:sp>
          <p:nvSpPr>
            <p:cNvPr id="38920" name="Line 7">
              <a:extLst>
                <a:ext uri="{FF2B5EF4-FFF2-40B4-BE49-F238E27FC236}">
                  <a16:creationId xmlns:a16="http://schemas.microsoft.com/office/drawing/2014/main" id="{B5172361-ED07-B048-9632-68B3027A27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3" y="1053"/>
              <a:ext cx="2394" cy="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38921" name="Text Box 8">
              <a:extLst>
                <a:ext uri="{FF2B5EF4-FFF2-40B4-BE49-F238E27FC236}">
                  <a16:creationId xmlns:a16="http://schemas.microsoft.com/office/drawing/2014/main" id="{EED84E4D-F342-3D42-92F3-5747D6B1FD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" y="954"/>
              <a:ext cx="12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 sz="1600"/>
                <a:t>PROFESSIONISTA</a:t>
              </a:r>
            </a:p>
          </p:txBody>
        </p:sp>
        <p:sp>
          <p:nvSpPr>
            <p:cNvPr id="38922" name="Text Box 9">
              <a:extLst>
                <a:ext uri="{FF2B5EF4-FFF2-40B4-BE49-F238E27FC236}">
                  <a16:creationId xmlns:a16="http://schemas.microsoft.com/office/drawing/2014/main" id="{44779F49-C956-A249-A0AB-45049EC93B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2" y="950"/>
              <a:ext cx="70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 sz="1600"/>
                <a:t>CLIENTE</a:t>
              </a:r>
            </a:p>
          </p:txBody>
        </p:sp>
        <p:sp>
          <p:nvSpPr>
            <p:cNvPr id="38923" name="Text Box 10">
              <a:extLst>
                <a:ext uri="{FF2B5EF4-FFF2-40B4-BE49-F238E27FC236}">
                  <a16:creationId xmlns:a16="http://schemas.microsoft.com/office/drawing/2014/main" id="{7920B5AF-293E-5E4C-A140-0002D937AF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2" y="423"/>
              <a:ext cx="2295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 u="sng">
                  <a:solidFill>
                    <a:schemeClr val="folHlink"/>
                  </a:solidFill>
                </a:rPr>
                <a:t>SERVIZIO DI NATURA PRIVATA</a:t>
              </a:r>
            </a:p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>
                  <a:solidFill>
                    <a:schemeClr val="folHlink"/>
                  </a:solidFill>
                </a:rPr>
                <a:t> (SODDISFAZIONE)</a:t>
              </a:r>
            </a:p>
          </p:txBody>
        </p:sp>
        <p:sp>
          <p:nvSpPr>
            <p:cNvPr id="38924" name="Text Box 11">
              <a:extLst>
                <a:ext uri="{FF2B5EF4-FFF2-40B4-BE49-F238E27FC236}">
                  <a16:creationId xmlns:a16="http://schemas.microsoft.com/office/drawing/2014/main" id="{F3A5996B-89DC-954B-B2DD-E76AA63649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3029"/>
              <a:ext cx="3627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 u="sng">
                  <a:solidFill>
                    <a:schemeClr val="folHlink"/>
                  </a:solidFill>
                </a:rPr>
                <a:t>SERVIZIO DI NATURA PUBBLICA</a:t>
              </a:r>
            </a:p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lang="it-IT" altLang="it-IT">
                  <a:solidFill>
                    <a:schemeClr val="folHlink"/>
                  </a:solidFill>
                </a:rPr>
                <a:t>(DIMENSIONE ETICA E DI RESPONSABILITà)</a:t>
              </a:r>
            </a:p>
            <a:p>
              <a:pPr algn="ctr" eaLnBrk="1" hangingPunct="1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>
                <a:solidFill>
                  <a:schemeClr val="folHlink"/>
                </a:solidFill>
              </a:endParaRPr>
            </a:p>
          </p:txBody>
        </p:sp>
        <p:sp>
          <p:nvSpPr>
            <p:cNvPr id="38925" name="AutoShape 12">
              <a:extLst>
                <a:ext uri="{FF2B5EF4-FFF2-40B4-BE49-F238E27FC236}">
                  <a16:creationId xmlns:a16="http://schemas.microsoft.com/office/drawing/2014/main" id="{DA6B5AD3-D8DD-DD44-BE84-04B1C21461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71" y="1412"/>
              <a:ext cx="1818" cy="1217"/>
            </a:xfrm>
            <a:prstGeom prst="triangle">
              <a:avLst>
                <a:gd name="adj" fmla="val 5203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0A2E6A-EA3D-D241-B248-644AAFF9D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…dentro relazioni ‘riconoscenti’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91A8B4-FA48-5B46-9B85-7DC8B7A07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45770" cy="4351338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All’inizio è il prendersi </a:t>
            </a:r>
            <a:r>
              <a:rPr lang="it-IT" b="1" dirty="0"/>
              <a:t>cura</a:t>
            </a:r>
            <a:r>
              <a:rPr lang="it-IT" dirty="0"/>
              <a:t> dell’altro (</a:t>
            </a:r>
            <a:r>
              <a:rPr lang="it-IT" dirty="0" err="1"/>
              <a:t>Mortari</a:t>
            </a:r>
            <a:r>
              <a:rPr lang="it-IT" dirty="0"/>
              <a:t>, </a:t>
            </a:r>
            <a:r>
              <a:rPr lang="it-IT" dirty="0" err="1"/>
              <a:t>Ubbiali,ed</a:t>
            </a:r>
            <a:r>
              <a:rPr lang="it-IT" dirty="0"/>
              <a:t>. 2021)</a:t>
            </a:r>
          </a:p>
          <a:p>
            <a:pPr marL="0" indent="0">
              <a:buNone/>
            </a:pPr>
            <a:r>
              <a:rPr lang="it-IT" dirty="0"/>
              <a:t>All’inizio è la </a:t>
            </a:r>
            <a:r>
              <a:rPr lang="it-IT" b="1" dirty="0"/>
              <a:t>relazione</a:t>
            </a:r>
            <a:r>
              <a:rPr lang="it-IT" dirty="0"/>
              <a:t> accogliente e valorizzante (Franta, </a:t>
            </a:r>
            <a:r>
              <a:rPr lang="it-IT" dirty="0" err="1"/>
              <a:t>Colasanti</a:t>
            </a:r>
            <a:r>
              <a:rPr lang="it-IT" dirty="0"/>
              <a:t>, 1991)</a:t>
            </a:r>
          </a:p>
          <a:p>
            <a:pPr marL="0" indent="0">
              <a:buNone/>
            </a:pPr>
            <a:r>
              <a:rPr lang="it-IT" dirty="0"/>
              <a:t>Senza di essa non c’è possibilità di apprendimento 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di crescita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di riconoscimento reciproco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3FF94C-3A3D-BD4A-BCAB-C2DD488B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AE8BD7-C744-2941-B185-7D6456D33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322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5">
            <a:extLst>
              <a:ext uri="{FF2B5EF4-FFF2-40B4-BE49-F238E27FC236}">
                <a16:creationId xmlns:a16="http://schemas.microsoft.com/office/drawing/2014/main" id="{3F2FBC01-F806-CE4C-A95E-8A72E7B62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1800" dirty="0"/>
          </a:p>
        </p:txBody>
      </p:sp>
      <p:sp>
        <p:nvSpPr>
          <p:cNvPr id="7169" name="Rectangle 1">
            <a:extLst>
              <a:ext uri="{FF2B5EF4-FFF2-40B4-BE49-F238E27FC236}">
                <a16:creationId xmlns:a16="http://schemas.microsoft.com/office/drawing/2014/main" id="{AE22ED36-314A-264B-8A2D-6B53CD7373B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62046" y="404813"/>
            <a:ext cx="10048754" cy="5721350"/>
          </a:xfrm>
        </p:spPr>
        <p:txBody>
          <a:bodyPr anchor="t"/>
          <a:lstStyle/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                                                  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b="1" dirty="0"/>
              <a:t>…far fiorire le potenzialità di ognuno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it-IT" sz="2000" dirty="0"/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it-IT" sz="2000" dirty="0"/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                                                  SVILUPPO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                                                 PERSONALITA'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                                                 ALUNNI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ESP. EDUC.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SCOL.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                                        RELAZIONALITA’                            COSTRUZIONE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                                        E SOCIALITA'                                   DEL SE'           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                                                                       COGNITIVITA'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000" dirty="0"/>
              <a:t>                                                                      COMPETENZE</a:t>
            </a:r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it-IT" sz="2000" dirty="0"/>
          </a:p>
          <a:p>
            <a:pPr marL="342900" indent="-339725">
              <a:lnSpc>
                <a:spcPct val="8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it-IT" sz="2000" dirty="0"/>
          </a:p>
        </p:txBody>
      </p:sp>
      <p:sp>
        <p:nvSpPr>
          <p:cNvPr id="28676" name="Line 2">
            <a:extLst>
              <a:ext uri="{FF2B5EF4-FFF2-40B4-BE49-F238E27FC236}">
                <a16:creationId xmlns:a16="http://schemas.microsoft.com/office/drawing/2014/main" id="{3FC77DE6-585D-874C-AF46-5A3FB84D99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0389" y="2019393"/>
            <a:ext cx="1871663" cy="7985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77" name="Line 3">
            <a:extLst>
              <a:ext uri="{FF2B5EF4-FFF2-40B4-BE49-F238E27FC236}">
                <a16:creationId xmlns:a16="http://schemas.microsoft.com/office/drawing/2014/main" id="{2D59AD1B-BB7D-B944-8C46-37339CAE28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5775" y="2921001"/>
            <a:ext cx="719138" cy="10144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78" name="Line 4">
            <a:extLst>
              <a:ext uri="{FF2B5EF4-FFF2-40B4-BE49-F238E27FC236}">
                <a16:creationId xmlns:a16="http://schemas.microsoft.com/office/drawing/2014/main" id="{5F4A04AA-4DF1-A24E-B21C-AF4035CC71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5776" y="3933825"/>
            <a:ext cx="1439863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79" name="Line 5">
            <a:extLst>
              <a:ext uri="{FF2B5EF4-FFF2-40B4-BE49-F238E27FC236}">
                <a16:creationId xmlns:a16="http://schemas.microsoft.com/office/drawing/2014/main" id="{FD2F6449-1EF3-4841-B4C4-D44257AF1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6501" y="2924176"/>
            <a:ext cx="720725" cy="10080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9FEFD6A-2F7B-2645-B799-FEDCBF88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CCA7-9B17-F74E-820F-219AF60B9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…costruendo comunità inclusive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07F01F-0ACB-AC43-BE7A-3ABB7DB3A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siamo nodi di una rete, non isole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                                interdipendenza positiva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Comprensione    responsabilità    solidarietà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(</a:t>
            </a:r>
            <a:r>
              <a:rPr lang="it-IT" dirty="0" err="1"/>
              <a:t>Sergiovanni</a:t>
            </a:r>
            <a:r>
              <a:rPr lang="it-IT" dirty="0"/>
              <a:t>, 2000)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8570ECC-43AD-2140-94A0-E03CEC11D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68CE7B0-84D0-C749-81D6-1BBD3153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6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piè di pagina 4">
            <a:extLst>
              <a:ext uri="{FF2B5EF4-FFF2-40B4-BE49-F238E27FC236}">
                <a16:creationId xmlns:a16="http://schemas.microsoft.com/office/drawing/2014/main" id="{D4BA1CC2-505B-6C4C-AA55-ADCA3E19A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800"/>
              <a:t>Girelli - Disegnare il futuro 26/3/22</a:t>
            </a:r>
          </a:p>
        </p:txBody>
      </p:sp>
      <p:sp>
        <p:nvSpPr>
          <p:cNvPr id="22530" name="Segnaposto numero diapositiva 5">
            <a:extLst>
              <a:ext uri="{FF2B5EF4-FFF2-40B4-BE49-F238E27FC236}">
                <a16:creationId xmlns:a16="http://schemas.microsoft.com/office/drawing/2014/main" id="{B31DB220-F6B7-6C4E-9AA6-202ACC84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7B28AEB-3B98-E84F-B67D-FDE7F817E965}" type="slidenum">
              <a:rPr lang="it-IT" altLang="it-IT" sz="18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it-IT" altLang="it-IT" sz="18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4F56E8C-4076-574C-8A00-439747FFD8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z="2000" b="1" i="1" dirty="0">
                <a:ea typeface="ＭＳ Ｐゴシック" panose="020B0600070205080204" pitchFamily="34" charset="-128"/>
              </a:rPr>
              <a:t>Tutto conta. Non è necessario fare altro, ma in altro modo</a:t>
            </a:r>
            <a:br>
              <a:rPr lang="it-IT" altLang="it-IT" sz="2000" i="1" dirty="0">
                <a:ea typeface="ＭＳ Ｐゴシック" panose="020B0600070205080204" pitchFamily="34" charset="-128"/>
              </a:rPr>
            </a:br>
            <a:endParaRPr lang="it-IT" altLang="it-IT" sz="2000" i="1" dirty="0">
              <a:ea typeface="ＭＳ Ｐゴシック" panose="020B0600070205080204" pitchFamily="34" charset="-128"/>
            </a:endParaRP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389CA098-229B-E940-AA65-1AADA40D5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332538"/>
            <a:ext cx="21948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sz="1600" i="1" dirty="0"/>
              <a:t>(Girelli, 2006 , pp.75-83)</a:t>
            </a: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206F738C-F6D9-0F4D-9E76-0B7748E1986A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8" y="592139"/>
            <a:ext cx="7777162" cy="5718175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DC477184-4264-CF45-803F-3763F585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Girelli - Disegnare il futuro 26/3/22</a:t>
            </a:r>
          </a:p>
        </p:txBody>
      </p:sp>
      <p:sp>
        <p:nvSpPr>
          <p:cNvPr id="39938" name="Segnaposto numero diapositiva 5">
            <a:extLst>
              <a:ext uri="{FF2B5EF4-FFF2-40B4-BE49-F238E27FC236}">
                <a16:creationId xmlns:a16="http://schemas.microsoft.com/office/drawing/2014/main" id="{B09AA3AF-EC77-1948-A07B-6898943B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484E48DA-A466-2B42-9E01-9E319E10E460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4C4911D-5BE8-154E-900D-3CF56132D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0390" y="274639"/>
            <a:ext cx="11377914" cy="2649537"/>
          </a:xfrm>
        </p:spPr>
        <p:txBody>
          <a:bodyPr>
            <a:normAutofit fontScale="90000"/>
          </a:bodyPr>
          <a:lstStyle/>
          <a:p>
            <a:r>
              <a:rPr lang="it-IT" altLang="it-IT" dirty="0">
                <a:ea typeface="ＭＳ Ｐゴシック" panose="020B0600070205080204" pitchFamily="34" charset="-128"/>
              </a:rPr>
              <a:t>NON OGNI SCUOLA RIESCE A </a:t>
            </a:r>
            <a:r>
              <a:rPr lang="it-IT" altLang="it-IT" u="sng" dirty="0">
                <a:ea typeface="ＭＳ Ｐゴシック" panose="020B0600070205080204" pitchFamily="34" charset="-128"/>
              </a:rPr>
              <a:t>RENDERE SIGNIFICATIVA LA PRESENZA DI OGNI ALUNNO</a:t>
            </a:r>
            <a:br>
              <a:rPr lang="it-IT" altLang="it-IT" u="sng" dirty="0">
                <a:ea typeface="ＭＳ Ｐゴシック" panose="020B0600070205080204" pitchFamily="34" charset="-128"/>
              </a:rPr>
            </a:br>
            <a:r>
              <a:rPr lang="it-IT" altLang="it-IT" dirty="0">
                <a:ea typeface="ＭＳ Ｐゴシック" panose="020B0600070205080204" pitchFamily="34" charset="-128"/>
              </a:rPr>
              <a:t>A LIVELLO COGNITIVO, RELAZIONALE E ANCHE PSICOLOGICO</a:t>
            </a:r>
            <a:br>
              <a:rPr lang="it-IT" altLang="it-IT" sz="4000" dirty="0">
                <a:ea typeface="ＭＳ Ｐゴシック" panose="020B0600070205080204" pitchFamily="34" charset="-128"/>
              </a:rPr>
            </a:br>
            <a:endParaRPr lang="it-IT" altLang="it-IT" sz="4000" dirty="0">
              <a:ea typeface="ＭＳ Ｐゴシック" panose="020B0600070205080204" pitchFamily="34" charset="-128"/>
            </a:endParaRP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42B7CE1-C786-0C48-BFEF-37837D12A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9757" y="3703899"/>
            <a:ext cx="10208871" cy="28612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it-IT" altLang="it-IT" sz="2400" dirty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endParaRPr lang="it-IT" altLang="it-IT" sz="24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ella 4">
            <a:extLst>
              <a:ext uri="{FF2B5EF4-FFF2-40B4-BE49-F238E27FC236}">
                <a16:creationId xmlns:a16="http://schemas.microsoft.com/office/drawing/2014/main" id="{9F1CFEE0-09C5-0849-A260-DF5DE3A5C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54302"/>
              </p:ext>
            </p:extLst>
          </p:nvPr>
        </p:nvGraphicFramePr>
        <p:xfrm>
          <a:off x="1256496" y="2500132"/>
          <a:ext cx="7899079" cy="427329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840803">
                  <a:extLst>
                    <a:ext uri="{9D8B030D-6E8A-4147-A177-3AD203B41FA5}">
                      <a16:colId xmlns:a16="http://schemas.microsoft.com/office/drawing/2014/main" val="3246495217"/>
                    </a:ext>
                  </a:extLst>
                </a:gridCol>
                <a:gridCol w="4058276">
                  <a:extLst>
                    <a:ext uri="{9D8B030D-6E8A-4147-A177-3AD203B41FA5}">
                      <a16:colId xmlns:a16="http://schemas.microsoft.com/office/drawing/2014/main" val="1632124538"/>
                    </a:ext>
                  </a:extLst>
                </a:gridCol>
              </a:tblGrid>
              <a:tr h="356176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DA: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endParaRPr lang="it-IT" altLang="it-IT" sz="2800" b="0" dirty="0"/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-scuola centrata sull’</a:t>
                      </a:r>
                      <a:r>
                        <a:rPr lang="it-IT" altLang="ja-JP" sz="2800" b="0" dirty="0"/>
                        <a:t>insegnamento 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endParaRPr lang="it-IT" altLang="ja-JP" sz="2800" b="0" dirty="0"/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-alunno come destinatario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endParaRPr lang="it-IT" altLang="it-IT" sz="2800" b="0" dirty="0"/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-successo scolastico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 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-discipline come fine</a:t>
                      </a:r>
                      <a:endParaRPr lang="it-IT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A: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endParaRPr lang="it-IT" altLang="it-IT" sz="2800" b="0" dirty="0"/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-scuola centrata sull’</a:t>
                      </a:r>
                      <a:r>
                        <a:rPr lang="it-IT" altLang="ja-JP" sz="2800" b="0" dirty="0"/>
                        <a:t>apprendimento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endParaRPr lang="it-IT" altLang="it-IT" sz="2800" b="0" dirty="0"/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-alunno come protagonista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 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-successo formativo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endParaRPr lang="it-IT" altLang="it-IT" sz="2800" b="0" dirty="0"/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it-IT" altLang="it-IT" sz="2800" b="0" dirty="0"/>
                        <a:t>-discipline come mezzo</a:t>
                      </a:r>
                    </a:p>
                    <a:p>
                      <a:endParaRPr lang="it-IT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2519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9D73A7-EB5B-5A46-BBB6-33888512A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619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5300" dirty="0"/>
              <a:t>LIFECOMP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The </a:t>
            </a:r>
            <a:r>
              <a:rPr lang="it-IT" dirty="0" err="1"/>
              <a:t>European</a:t>
            </a:r>
            <a:r>
              <a:rPr lang="it-IT" dirty="0"/>
              <a:t> Framework for </a:t>
            </a:r>
            <a:r>
              <a:rPr lang="it-IT" b="1" dirty="0"/>
              <a:t>Personal, Social and Learning to </a:t>
            </a:r>
            <a:r>
              <a:rPr lang="it-IT" b="1" dirty="0" err="1"/>
              <a:t>Learn</a:t>
            </a:r>
            <a:r>
              <a:rPr lang="it-IT" dirty="0"/>
              <a:t> </a:t>
            </a:r>
            <a:r>
              <a:rPr lang="it-IT" dirty="0" err="1"/>
              <a:t>Key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(2020)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0F31C1A8-483C-CA48-959D-C1EDE27E5E5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155" y="2303463"/>
            <a:ext cx="5622295" cy="3873500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ABFEF589-7E3F-D449-A9F5-6F9B32700FE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379" y="2303463"/>
            <a:ext cx="1813560" cy="2560320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1C5C6CA-CB23-2D4E-9D61-47FF3C1B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4E8636-FD1A-D140-BCD2-1C476DE5A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933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9D4C8BB1-C71D-E946-B173-965E37B0CD1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91" y="531812"/>
            <a:ext cx="9641710" cy="6326187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85E091-A6A3-F241-8695-7C971A2D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D0F21D-DE8D-2146-891D-CBA1CB9C1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225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20074D-8EAD-D64E-91A4-A123C210F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Un esempio</a:t>
            </a:r>
            <a:r>
              <a:rPr lang="it-IT" sz="2400" dirty="0"/>
              <a:t>: promuovere </a:t>
            </a:r>
            <a:r>
              <a:rPr lang="it-IT" sz="2400" b="1" dirty="0"/>
              <a:t>COMPETENZE</a:t>
            </a:r>
            <a:r>
              <a:rPr lang="it-IT" sz="2400" dirty="0"/>
              <a:t> richiede di integrare sapere, saper fare e atteggiamenti personali (</a:t>
            </a:r>
            <a:r>
              <a:rPr lang="it-IT" sz="2400" dirty="0" err="1"/>
              <a:t>Castoldi</a:t>
            </a:r>
            <a:r>
              <a:rPr lang="it-IT" sz="2400" dirty="0"/>
              <a:t>, 2021, p. 112; </a:t>
            </a:r>
            <a:r>
              <a:rPr lang="it-IT" sz="2400" dirty="0" err="1"/>
              <a:t>Trinchero</a:t>
            </a:r>
            <a:r>
              <a:rPr lang="it-IT" sz="2400" dirty="0"/>
              <a:t>, 2018, p.19-26)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49D6A7B1-BFD4-2C44-A379-48956C388D7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4188" y="1825625"/>
            <a:ext cx="7723624" cy="4389980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B60277-F333-6F4D-8C09-DD76EE41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21F67-86C6-144C-9A9A-F0F17F43343F}" type="slidenum">
              <a:rPr lang="it-IT" smtClean="0"/>
              <a:t>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7608AD2-60B3-844B-A754-3BF427578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</p:spTree>
    <p:extLst>
      <p:ext uri="{BB962C8B-B14F-4D97-AF65-F5344CB8AC3E}">
        <p14:creationId xmlns:p14="http://schemas.microsoft.com/office/powerpoint/2010/main" val="2618527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7D6CD61-901D-4980-A7F7-A388060DF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04" r="23096"/>
          <a:stretch/>
        </p:blipFill>
        <p:spPr>
          <a:xfrm>
            <a:off x="2365828" y="1673"/>
            <a:ext cx="7010401" cy="6854653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B57B11B-23A2-B047-9099-410802E103EE}"/>
              </a:ext>
            </a:extLst>
          </p:cNvPr>
          <p:cNvSpPr txBox="1"/>
          <p:nvPr/>
        </p:nvSpPr>
        <p:spPr>
          <a:xfrm>
            <a:off x="8194877" y="5960962"/>
            <a:ext cx="1872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(Girelli,2022,p.87)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BFE7321-E5CA-3B4D-9CB7-1EB40A2774EB}"/>
              </a:ext>
            </a:extLst>
          </p:cNvPr>
          <p:cNvSpPr txBox="1"/>
          <p:nvPr/>
        </p:nvSpPr>
        <p:spPr>
          <a:xfrm>
            <a:off x="150471" y="509286"/>
            <a:ext cx="3420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Un esempio</a:t>
            </a:r>
            <a:r>
              <a:rPr lang="it-IT" dirty="0"/>
              <a:t>: </a:t>
            </a:r>
          </a:p>
          <a:p>
            <a:r>
              <a:rPr lang="it-IT" dirty="0"/>
              <a:t>la necessaria coerenza tra</a:t>
            </a:r>
          </a:p>
          <a:p>
            <a:r>
              <a:rPr lang="it-IT" b="1" dirty="0"/>
              <a:t>VALUTAZIONE FORMATIVA </a:t>
            </a:r>
            <a:r>
              <a:rPr lang="it-IT" dirty="0"/>
              <a:t>ed</a:t>
            </a:r>
          </a:p>
          <a:p>
            <a:r>
              <a:rPr lang="it-IT" dirty="0"/>
              <a:t>esperienza scolastica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A26767-64DD-944B-B9B4-FC917B0AF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2D25D9-ACDB-AB49-88BC-3A7C1263F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708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C2459B-17D8-A74F-87B2-CEDCC82B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7238"/>
          </a:xfrm>
        </p:spPr>
        <p:txBody>
          <a:bodyPr/>
          <a:lstStyle/>
          <a:p>
            <a:r>
              <a:rPr lang="it-IT" b="1" dirty="0"/>
              <a:t>PARTIAMO DAI RAPPORTI UNESCO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A2F295-03D6-054E-8788-96B082889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240"/>
            <a:ext cx="10515600" cy="6100760"/>
          </a:xfrm>
        </p:spPr>
        <p:txBody>
          <a:bodyPr>
            <a:normAutofit fontScale="85000" lnSpcReduction="20000"/>
          </a:bodyPr>
          <a:lstStyle/>
          <a:p>
            <a:r>
              <a:rPr lang="it-IT" u="sng" dirty="0"/>
              <a:t>1972 </a:t>
            </a:r>
            <a:r>
              <a:rPr lang="it-IT" i="1" u="sng" dirty="0"/>
              <a:t>RAPPORTO FAURE</a:t>
            </a:r>
            <a:r>
              <a:rPr lang="it-IT" dirty="0"/>
              <a:t>: </a:t>
            </a:r>
            <a:r>
              <a:rPr lang="it-IT" i="1" dirty="0"/>
              <a:t>Learning to Be: The world of </a:t>
            </a:r>
            <a:r>
              <a:rPr lang="it-IT" i="1" dirty="0" err="1"/>
              <a:t>education</a:t>
            </a:r>
            <a:r>
              <a:rPr lang="it-IT" i="1" dirty="0"/>
              <a:t> </a:t>
            </a:r>
            <a:r>
              <a:rPr lang="it-IT" i="1" dirty="0" err="1"/>
              <a:t>today</a:t>
            </a:r>
            <a:r>
              <a:rPr lang="it-IT" i="1" dirty="0"/>
              <a:t> and </a:t>
            </a:r>
            <a:r>
              <a:rPr lang="it-IT" i="1" dirty="0" err="1"/>
              <a:t>tomorrow</a:t>
            </a:r>
            <a:r>
              <a:rPr lang="it-IT" i="1" dirty="0"/>
              <a:t>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u="sng" dirty="0"/>
              <a:t>1996 </a:t>
            </a:r>
            <a:r>
              <a:rPr lang="it-IT" i="1" u="sng" dirty="0"/>
              <a:t>RAPPORTO DELORS</a:t>
            </a:r>
            <a:r>
              <a:rPr lang="it-IT" dirty="0"/>
              <a:t>: </a:t>
            </a:r>
            <a:r>
              <a:rPr lang="it-IT" i="1" dirty="0"/>
              <a:t>Learning: The </a:t>
            </a:r>
            <a:r>
              <a:rPr lang="it-IT" i="1" dirty="0" err="1"/>
              <a:t>treasure</a:t>
            </a:r>
            <a:r>
              <a:rPr lang="it-IT" i="1" dirty="0"/>
              <a:t> </a:t>
            </a:r>
            <a:r>
              <a:rPr lang="it-IT" i="1" dirty="0" err="1"/>
              <a:t>within</a:t>
            </a:r>
            <a:r>
              <a:rPr lang="it-IT" i="1" dirty="0"/>
              <a:t>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u="sng" dirty="0"/>
              <a:t>2015 </a:t>
            </a:r>
            <a:r>
              <a:rPr lang="it-IT" i="1" u="sng" dirty="0"/>
              <a:t>RETHINKING EDUCATION</a:t>
            </a:r>
          </a:p>
          <a:p>
            <a:pPr marL="0" indent="0">
              <a:buNone/>
            </a:pPr>
            <a:r>
              <a:rPr lang="it-IT" dirty="0"/>
              <a:t>‘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do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for the 21st </a:t>
            </a:r>
            <a:r>
              <a:rPr lang="it-IT" dirty="0" err="1"/>
              <a:t>century</a:t>
            </a:r>
            <a:r>
              <a:rPr lang="it-IT" dirty="0"/>
              <a:t>?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purpose</a:t>
            </a:r>
            <a:r>
              <a:rPr lang="it-IT" dirty="0"/>
              <a:t> of </a:t>
            </a:r>
            <a:r>
              <a:rPr lang="it-IT" dirty="0" err="1"/>
              <a:t>education</a:t>
            </a:r>
            <a:r>
              <a:rPr lang="it-IT" dirty="0"/>
              <a:t> in the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context</a:t>
            </a:r>
            <a:r>
              <a:rPr lang="it-IT" dirty="0"/>
              <a:t> of </a:t>
            </a:r>
            <a:r>
              <a:rPr lang="it-IT" dirty="0" err="1"/>
              <a:t>societal</a:t>
            </a:r>
            <a:r>
              <a:rPr lang="it-IT" dirty="0"/>
              <a:t> </a:t>
            </a:r>
            <a:r>
              <a:rPr lang="it-IT" dirty="0" err="1"/>
              <a:t>transformation</a:t>
            </a:r>
            <a:r>
              <a:rPr lang="it-IT" dirty="0"/>
              <a:t>? How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 be </a:t>
            </a:r>
            <a:r>
              <a:rPr lang="it-IT" dirty="0" err="1"/>
              <a:t>organized</a:t>
            </a:r>
            <a:r>
              <a:rPr lang="it-IT" dirty="0"/>
              <a:t>?’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u="sng" dirty="0"/>
              <a:t>Nov. 2021 </a:t>
            </a:r>
            <a:r>
              <a:rPr lang="it-IT" b="1" i="1" u="sng" dirty="0"/>
              <a:t>REIMAGING OUR FUTURES TOGETHER. A NEW SOCIAL CONTRACT FOR EDUCATION</a:t>
            </a:r>
          </a:p>
          <a:p>
            <a:pPr marL="0" indent="0">
              <a:buNone/>
            </a:pPr>
            <a:r>
              <a:rPr lang="it-IT" dirty="0"/>
              <a:t>‘</a:t>
            </a:r>
            <a:r>
              <a:rPr lang="it-IT" dirty="0" err="1"/>
              <a:t>how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</a:t>
            </a:r>
            <a:r>
              <a:rPr lang="it-IT" dirty="0" err="1"/>
              <a:t>needs</a:t>
            </a:r>
            <a:r>
              <a:rPr lang="it-IT" dirty="0"/>
              <a:t> to be </a:t>
            </a:r>
            <a:r>
              <a:rPr lang="it-IT" dirty="0" err="1"/>
              <a:t>rethought</a:t>
            </a:r>
            <a:r>
              <a:rPr lang="it-IT" dirty="0"/>
              <a:t> in a world of </a:t>
            </a:r>
            <a:r>
              <a:rPr lang="it-IT" dirty="0" err="1"/>
              <a:t>increasing</a:t>
            </a:r>
            <a:r>
              <a:rPr lang="it-IT" dirty="0"/>
              <a:t> </a:t>
            </a:r>
            <a:r>
              <a:rPr lang="it-IT" b="1" dirty="0" err="1"/>
              <a:t>complexity</a:t>
            </a:r>
            <a:r>
              <a:rPr lang="it-IT" b="1" dirty="0"/>
              <a:t>, </a:t>
            </a:r>
            <a:r>
              <a:rPr lang="it-IT" b="1" dirty="0" err="1"/>
              <a:t>uncertainty</a:t>
            </a:r>
            <a:r>
              <a:rPr lang="it-IT" b="1" dirty="0"/>
              <a:t>, and </a:t>
            </a:r>
            <a:r>
              <a:rPr lang="it-IT" b="1" dirty="0" err="1"/>
              <a:t>fragility</a:t>
            </a:r>
            <a:r>
              <a:rPr lang="it-IT" dirty="0"/>
              <a:t>’. </a:t>
            </a:r>
          </a:p>
          <a:p>
            <a:r>
              <a:rPr lang="it-IT" i="1" dirty="0"/>
              <a:t>Cosa si dovrebbe continuare?</a:t>
            </a:r>
            <a:endParaRPr lang="it-IT" dirty="0"/>
          </a:p>
          <a:p>
            <a:r>
              <a:rPr lang="it-IT" i="1" dirty="0"/>
              <a:t>Cosa dovrebbe essere abbandonato?</a:t>
            </a:r>
            <a:endParaRPr lang="it-IT" dirty="0"/>
          </a:p>
          <a:p>
            <a:r>
              <a:rPr lang="it-IT" i="1" dirty="0"/>
              <a:t>E cosa deve essere inventato di nuovo in modo creativo?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F557B69-A719-054F-8CC3-038F7563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81B3E2A-F603-AF46-BA00-3E1A8C2F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995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BACD8-1240-EF4B-98F1-7ECA935C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199"/>
          </a:xfrm>
        </p:spPr>
        <p:txBody>
          <a:bodyPr>
            <a:normAutofit fontScale="90000"/>
          </a:bodyPr>
          <a:lstStyle/>
          <a:p>
            <a:r>
              <a:rPr lang="it-IT" dirty="0"/>
              <a:t>Per approfondire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3729F3-1CEF-CE4B-9BD4-31632AED6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8848"/>
            <a:ext cx="12192000" cy="6355329"/>
          </a:xfrm>
        </p:spPr>
        <p:txBody>
          <a:bodyPr>
            <a:normAutofit fontScale="70000" lnSpcReduction="20000"/>
          </a:bodyPr>
          <a:lstStyle/>
          <a:p>
            <a:r>
              <a:rPr lang="it-IT" sz="2600" dirty="0" err="1"/>
              <a:t>Castoldi</a:t>
            </a:r>
            <a:r>
              <a:rPr lang="it-IT" sz="2600" dirty="0"/>
              <a:t> M. (2021), </a:t>
            </a:r>
            <a:r>
              <a:rPr lang="it-IT" sz="2600" i="1" dirty="0"/>
              <a:t>Valutare gli apprendimenti nella scuola primaria</a:t>
            </a:r>
            <a:r>
              <a:rPr lang="it-IT" sz="2600" dirty="0"/>
              <a:t>, Mondadori, Milano.</a:t>
            </a:r>
          </a:p>
          <a:p>
            <a:r>
              <a:rPr lang="it-IT" sz="2600" dirty="0" err="1"/>
              <a:t>European</a:t>
            </a:r>
            <a:r>
              <a:rPr lang="it-IT" sz="2600" dirty="0"/>
              <a:t> </a:t>
            </a:r>
            <a:r>
              <a:rPr lang="it-IT" sz="2600" dirty="0" err="1"/>
              <a:t>Commission</a:t>
            </a:r>
            <a:r>
              <a:rPr lang="it-IT" sz="2600" dirty="0"/>
              <a:t> JRC, (2020), </a:t>
            </a:r>
            <a:r>
              <a:rPr lang="it-IT" sz="2600" i="1" dirty="0" err="1"/>
              <a:t>LifeComp</a:t>
            </a:r>
            <a:r>
              <a:rPr lang="it-IT" sz="2600" i="1" dirty="0"/>
              <a:t>: The </a:t>
            </a:r>
            <a:r>
              <a:rPr lang="it-IT" sz="2600" i="1" dirty="0" err="1"/>
              <a:t>European</a:t>
            </a:r>
            <a:r>
              <a:rPr lang="it-IT" sz="2600" i="1" dirty="0"/>
              <a:t> Framework for Personal, Social and Learning to </a:t>
            </a:r>
            <a:r>
              <a:rPr lang="it-IT" sz="2600" i="1" dirty="0" err="1"/>
              <a:t>Learn</a:t>
            </a:r>
            <a:r>
              <a:rPr lang="it-IT" sz="2600" i="1" dirty="0"/>
              <a:t> </a:t>
            </a:r>
            <a:r>
              <a:rPr lang="it-IT" sz="2600" i="1" dirty="0" err="1"/>
              <a:t>Key</a:t>
            </a:r>
            <a:r>
              <a:rPr lang="it-IT" sz="2600" i="1" dirty="0"/>
              <a:t> </a:t>
            </a:r>
            <a:r>
              <a:rPr lang="it-IT" sz="2600" i="1" dirty="0" err="1"/>
              <a:t>Competence</a:t>
            </a:r>
            <a:r>
              <a:rPr lang="it-IT" sz="2600" dirty="0"/>
              <a:t>, </a:t>
            </a:r>
            <a:r>
              <a:rPr lang="it-IT" sz="2600" dirty="0">
                <a:hlinkClick r:id="rId2"/>
              </a:rPr>
              <a:t>https://publications.jrc.ec.europa.eu/repository/handle/JRC120911</a:t>
            </a:r>
            <a:endParaRPr lang="it-IT" sz="2600" dirty="0"/>
          </a:p>
          <a:p>
            <a:r>
              <a:rPr lang="it-IT" sz="2600" dirty="0"/>
              <a:t>Franta H., </a:t>
            </a:r>
            <a:r>
              <a:rPr lang="it-IT" sz="2600" dirty="0" err="1"/>
              <a:t>Colasanti</a:t>
            </a:r>
            <a:r>
              <a:rPr lang="it-IT" sz="2600" dirty="0"/>
              <a:t> A. R. (1991), </a:t>
            </a:r>
            <a:r>
              <a:rPr lang="it-IT" sz="2600" i="1" dirty="0"/>
              <a:t>L’arte dell’incoraggiamento. Insegna- mento e </a:t>
            </a:r>
            <a:r>
              <a:rPr lang="it-IT" sz="2600" i="1" dirty="0" err="1"/>
              <a:t>personalita</a:t>
            </a:r>
            <a:r>
              <a:rPr lang="it-IT" sz="2600" i="1" dirty="0"/>
              <a:t>̀ degli allievi</a:t>
            </a:r>
            <a:r>
              <a:rPr lang="it-IT" sz="2600" dirty="0"/>
              <a:t>, La Nuova Italia Scientifica (poi Carocci editore), Roma. </a:t>
            </a:r>
          </a:p>
          <a:p>
            <a:r>
              <a:rPr lang="it-IT" sz="2600" dirty="0"/>
              <a:t>Girelli C. (2022), </a:t>
            </a:r>
            <a:r>
              <a:rPr lang="it-IT" sz="2600" i="1" dirty="0"/>
              <a:t>Valutare nella scuola primaria. Dal voto al giudizio descrittivo</a:t>
            </a:r>
            <a:r>
              <a:rPr lang="it-IT" sz="2600" dirty="0"/>
              <a:t>, Carocci, Roma.</a:t>
            </a:r>
          </a:p>
          <a:p>
            <a:r>
              <a:rPr lang="it-IT" sz="2600" dirty="0"/>
              <a:t>Girelli C., </a:t>
            </a:r>
            <a:r>
              <a:rPr lang="it-IT" sz="2600" dirty="0" err="1"/>
              <a:t>Arici</a:t>
            </a:r>
            <a:r>
              <a:rPr lang="it-IT" sz="2600" dirty="0"/>
              <a:t> M.(2021), </a:t>
            </a:r>
            <a:r>
              <a:rPr lang="it-IT" sz="2600" i="1" dirty="0"/>
              <a:t>Fare la differenza </a:t>
            </a:r>
            <a:r>
              <a:rPr lang="it-IT" sz="2600" i="1" dirty="0" err="1"/>
              <a:t>reimmaginando</a:t>
            </a:r>
            <a:r>
              <a:rPr lang="it-IT" sz="2600" i="1" dirty="0"/>
              <a:t> la scuola, ogni giorno</a:t>
            </a:r>
            <a:r>
              <a:rPr lang="it-IT" sz="2600" dirty="0"/>
              <a:t>, in </a:t>
            </a:r>
            <a:r>
              <a:rPr lang="it-IT" sz="2600" dirty="0" err="1"/>
              <a:t>RicercAzione</a:t>
            </a:r>
            <a:r>
              <a:rPr lang="it-IT" sz="2600" dirty="0"/>
              <a:t>, vol.13, n.2, pp.10-18 in </a:t>
            </a:r>
            <a:r>
              <a:rPr lang="it-IT" sz="2600" dirty="0">
                <a:hlinkClick r:id="rId3"/>
              </a:rPr>
              <a:t>https://www.iprase.tn.it/pubblicazioni-dettaglio/-/asset_publisher/7sljBGdygB6h/content/ricercazione-volume-13-numero-2/20178?redirect=/pubblicazioni</a:t>
            </a:r>
            <a:endParaRPr lang="it-IT" sz="2600" dirty="0"/>
          </a:p>
          <a:p>
            <a:r>
              <a:rPr lang="it-IT" altLang="it-IT" sz="2600" dirty="0">
                <a:ea typeface="ＭＳ Ｐゴシック" panose="020B0600070205080204" pitchFamily="34" charset="-128"/>
              </a:rPr>
              <a:t>Girelli C., </a:t>
            </a:r>
            <a:r>
              <a:rPr lang="it-IT" altLang="it-IT" sz="2600" i="1" dirty="0">
                <a:ea typeface="ＭＳ Ｐゴシック" panose="020B0600070205080204" pitchFamily="34" charset="-128"/>
              </a:rPr>
              <a:t>Costruire il gruppo. La promozione della dimensione socio-affettiva nella scuola</a:t>
            </a:r>
            <a:r>
              <a:rPr lang="it-IT" altLang="it-IT" sz="2600" dirty="0">
                <a:ea typeface="ＭＳ Ｐゴシック" panose="020B0600070205080204" pitchFamily="34" charset="-128"/>
              </a:rPr>
              <a:t>, La Scuola, Brescia 2006, (2°ediz.) </a:t>
            </a:r>
            <a:endParaRPr lang="it-IT" sz="2600" dirty="0"/>
          </a:p>
          <a:p>
            <a:r>
              <a:rPr lang="it-IT" sz="2600" dirty="0" err="1"/>
              <a:t>Mortari</a:t>
            </a:r>
            <a:r>
              <a:rPr lang="it-IT" sz="2600" dirty="0"/>
              <a:t> L., </a:t>
            </a:r>
            <a:r>
              <a:rPr lang="it-IT" sz="2600" dirty="0" err="1"/>
              <a:t>Ubbiali</a:t>
            </a:r>
            <a:r>
              <a:rPr lang="it-IT" sz="2600" dirty="0"/>
              <a:t> M. (</a:t>
            </a:r>
            <a:r>
              <a:rPr lang="it-IT" sz="2600" dirty="0" err="1"/>
              <a:t>eds</a:t>
            </a:r>
            <a:r>
              <a:rPr lang="it-IT" sz="2600" dirty="0"/>
              <a:t>.) (2021), </a:t>
            </a:r>
            <a:r>
              <a:rPr lang="it-IT" sz="2600" i="1" dirty="0"/>
              <a:t>Educare a scuola. Teorie e pratiche per la scuola primaria</a:t>
            </a:r>
            <a:r>
              <a:rPr lang="it-IT" sz="2600" dirty="0"/>
              <a:t>, </a:t>
            </a:r>
            <a:r>
              <a:rPr lang="it-IT" sz="2600" dirty="0" err="1"/>
              <a:t>Pearson</a:t>
            </a:r>
            <a:r>
              <a:rPr lang="it-IT" sz="2600" dirty="0"/>
              <a:t>, Milano.</a:t>
            </a:r>
          </a:p>
          <a:p>
            <a:r>
              <a:rPr lang="it-IT" sz="2600" dirty="0"/>
              <a:t>Rapporto UNICEF (2021), </a:t>
            </a:r>
            <a:r>
              <a:rPr lang="it-IT" sz="2600" i="1" dirty="0"/>
              <a:t>La condizione dell’infanzia nel mondo. Nella mia mente: promuovere, tutelare e sostenere la salute mentale dei bambini e dei giovani, </a:t>
            </a:r>
            <a:r>
              <a:rPr lang="it-IT" sz="2600" dirty="0"/>
              <a:t>in versione integrale sul sito </a:t>
            </a:r>
            <a:r>
              <a:rPr lang="it-IT" sz="2600" dirty="0">
                <a:hlinkClick r:id="rId4"/>
              </a:rPr>
              <a:t>http://www.unicef.org</a:t>
            </a:r>
            <a:r>
              <a:rPr lang="it-IT" sz="2600" dirty="0"/>
              <a:t>. Un’ampia sintesi è presente nel sito UNICEF Italia al link </a:t>
            </a:r>
            <a:r>
              <a:rPr lang="it-IT" sz="2600" dirty="0">
                <a:hlinkClick r:id="rId5"/>
              </a:rPr>
              <a:t>https://www.unicef.it/media/salute-mentale-nel-mondo-piu-di-1-adolescente-su-7-disturbi-mentali/</a:t>
            </a:r>
            <a:endParaRPr lang="it-IT" sz="2600" dirty="0"/>
          </a:p>
          <a:p>
            <a:r>
              <a:rPr lang="it-IT" sz="2600" dirty="0"/>
              <a:t>Ricci </a:t>
            </a:r>
            <a:r>
              <a:rPr lang="it-IT" sz="2600" dirty="0" err="1"/>
              <a:t>R</a:t>
            </a:r>
            <a:r>
              <a:rPr lang="it-IT" sz="2600" dirty="0"/>
              <a:t>.(2021), </a:t>
            </a:r>
            <a:r>
              <a:rPr lang="it-IT" sz="2600" i="1" dirty="0"/>
              <a:t>Gli apprendimenti ai tempi della pandemia, </a:t>
            </a:r>
            <a:r>
              <a:rPr lang="it-IT" sz="2600" dirty="0"/>
              <a:t>in </a:t>
            </a:r>
            <a:r>
              <a:rPr lang="it-IT" sz="2600" dirty="0" err="1"/>
              <a:t>RicercAzione</a:t>
            </a:r>
            <a:r>
              <a:rPr lang="it-IT" sz="2600" dirty="0"/>
              <a:t>, vol.13, n.2, pp.29-55 in </a:t>
            </a:r>
            <a:r>
              <a:rPr lang="it-IT" sz="2600" dirty="0">
                <a:hlinkClick r:id="rId3"/>
              </a:rPr>
              <a:t>https://www.iprase.tn.it/pubblicazioni-dettaglio/-/asset_publisher/7sljBGdygB6h/content/ricercazione-volume-13-numero-2/20178?redirect=/pubblicazioni</a:t>
            </a:r>
            <a:endParaRPr lang="it-IT" sz="2600" dirty="0"/>
          </a:p>
          <a:p>
            <a:r>
              <a:rPr lang="it-IT" altLang="it-IT" sz="2600" dirty="0" err="1">
                <a:ea typeface="ＭＳ Ｐゴシック" panose="020B0600070205080204" pitchFamily="34" charset="-128"/>
              </a:rPr>
              <a:t>Sergiovanni</a:t>
            </a:r>
            <a:r>
              <a:rPr lang="it-IT" altLang="it-IT" sz="2600" dirty="0">
                <a:ea typeface="ＭＳ Ｐゴシック" panose="020B0600070205080204" pitchFamily="34" charset="-128"/>
              </a:rPr>
              <a:t> T.J. (2000), </a:t>
            </a:r>
            <a:r>
              <a:rPr lang="it-IT" altLang="it-IT" sz="2600" i="1" dirty="0">
                <a:ea typeface="ＭＳ Ｐゴシック" panose="020B0600070205080204" pitchFamily="34" charset="-128"/>
              </a:rPr>
              <a:t>Costruire comunità nelle scuole, </a:t>
            </a:r>
            <a:r>
              <a:rPr lang="it-IT" altLang="it-IT" sz="2600" dirty="0">
                <a:ea typeface="ＭＳ Ｐゴシック" panose="020B0600070205080204" pitchFamily="34" charset="-128"/>
              </a:rPr>
              <a:t>LAS, Roma.</a:t>
            </a:r>
          </a:p>
          <a:p>
            <a:r>
              <a:rPr lang="it-IT" sz="2600" dirty="0" err="1">
                <a:ea typeface="ＭＳ Ｐゴシック" panose="020B0600070205080204" pitchFamily="34" charset="-128"/>
              </a:rPr>
              <a:t>Trinchero</a:t>
            </a:r>
            <a:r>
              <a:rPr lang="it-IT" sz="2600" dirty="0">
                <a:ea typeface="ＭＳ Ｐゴシック" panose="020B0600070205080204" pitchFamily="34" charset="-128"/>
              </a:rPr>
              <a:t> R. (2018), </a:t>
            </a:r>
            <a:r>
              <a:rPr lang="it-IT" sz="2600" i="1" dirty="0">
                <a:ea typeface="ＭＳ Ｐゴシック" panose="020B0600070205080204" pitchFamily="34" charset="-128"/>
              </a:rPr>
              <a:t>Costruire e certificare competenze con il curricolo verticale nel primo ciclo</a:t>
            </a:r>
            <a:r>
              <a:rPr lang="it-IT" sz="2600" dirty="0">
                <a:ea typeface="ＭＳ Ｐゴシック" panose="020B0600070205080204" pitchFamily="34" charset="-128"/>
              </a:rPr>
              <a:t>, Rizzoli, Milano.</a:t>
            </a:r>
            <a:endParaRPr lang="it-IT" sz="2600" dirty="0"/>
          </a:p>
          <a:p>
            <a:r>
              <a:rPr lang="it-IT" sz="2600" dirty="0"/>
              <a:t>UNESCO (2021), </a:t>
            </a:r>
            <a:r>
              <a:rPr lang="it-IT" sz="2600" i="1" dirty="0" err="1"/>
              <a:t>Reimagining</a:t>
            </a:r>
            <a:r>
              <a:rPr lang="it-IT" sz="2600" i="1" dirty="0"/>
              <a:t> </a:t>
            </a:r>
            <a:r>
              <a:rPr lang="it-IT" sz="2600" i="1" dirty="0" err="1"/>
              <a:t>our</a:t>
            </a:r>
            <a:r>
              <a:rPr lang="it-IT" sz="2600" i="1" dirty="0"/>
              <a:t> </a:t>
            </a:r>
            <a:r>
              <a:rPr lang="it-IT" sz="2600" i="1" dirty="0" err="1"/>
              <a:t>futures</a:t>
            </a:r>
            <a:r>
              <a:rPr lang="it-IT" sz="2600" i="1" dirty="0"/>
              <a:t> </a:t>
            </a:r>
            <a:r>
              <a:rPr lang="it-IT" sz="2600" i="1" dirty="0" err="1"/>
              <a:t>together</a:t>
            </a:r>
            <a:r>
              <a:rPr lang="it-IT" sz="2600" i="1" dirty="0"/>
              <a:t>. A new social </a:t>
            </a:r>
            <a:r>
              <a:rPr lang="it-IT" sz="2600" i="1" dirty="0" err="1"/>
              <a:t>contract</a:t>
            </a:r>
            <a:r>
              <a:rPr lang="it-IT" sz="2600" i="1" dirty="0"/>
              <a:t> for </a:t>
            </a:r>
            <a:r>
              <a:rPr lang="it-IT" sz="2600" i="1" dirty="0" err="1"/>
              <a:t>education</a:t>
            </a:r>
            <a:r>
              <a:rPr lang="it-IT" sz="2600" dirty="0"/>
              <a:t>, in </a:t>
            </a:r>
            <a:r>
              <a:rPr lang="it-IT" sz="2600" dirty="0">
                <a:hlinkClick r:id="rId6"/>
              </a:rPr>
              <a:t>https://unesdoc.unesco.org/ark:/48223/pf0000379707.%20locale=en</a:t>
            </a:r>
            <a:endParaRPr lang="it-IT" sz="2600" dirty="0"/>
          </a:p>
          <a:p>
            <a:endParaRPr lang="it-IT" sz="2300" dirty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/>
              <a:t> </a:t>
            </a:r>
          </a:p>
          <a:p>
            <a:endParaRPr lang="it-IT" dirty="0"/>
          </a:p>
        </p:txBody>
      </p:sp>
      <p:pic>
        <p:nvPicPr>
          <p:cNvPr id="1025" name="Picture 1" descr="page1image52923568">
            <a:extLst>
              <a:ext uri="{FF2B5EF4-FFF2-40B4-BE49-F238E27FC236}">
                <a16:creationId xmlns:a16="http://schemas.microsoft.com/office/drawing/2014/main" id="{64D89AD1-32C3-684C-ADE6-1ADC57902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63700" cy="35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1image46277440">
            <a:extLst>
              <a:ext uri="{FF2B5EF4-FFF2-40B4-BE49-F238E27FC236}">
                <a16:creationId xmlns:a16="http://schemas.microsoft.com/office/drawing/2014/main" id="{48EBE031-AA20-9F48-80C2-19099CB6A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736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9239D07-E719-054A-89BC-60FF3CE1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D9EF296-E158-A047-8615-D62EFFF0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61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2B6FCF-0154-5D46-874E-BAAADC30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662782"/>
          </a:xfrm>
        </p:spPr>
        <p:txBody>
          <a:bodyPr>
            <a:noAutofit/>
          </a:bodyPr>
          <a:lstStyle/>
          <a:p>
            <a:r>
              <a:rPr lang="it-IT" b="1" dirty="0"/>
              <a:t>DALLE PROVE INVALSI 2021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9FAFD6-A352-104D-859C-F2A7ABE5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495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‘Le prove INVALSI 2021 restituiscono un quadro degli apprendimenti di base molto preoccupante, con ampie sacche di esclusione e di marginalità. Il risultato non è nuovo ed era già emerso nelle rilevazioni degli anni precedenti, ma ciò che colpisce è la dimensione e la profondità del problema, il suo aggravarsi rispetto al passato’. (Ricci, 2021, p.30)</a:t>
            </a:r>
          </a:p>
          <a:p>
            <a:pPr marL="0" indent="0">
              <a:buNone/>
            </a:pPr>
            <a:r>
              <a:rPr lang="it-IT" sz="2400" dirty="0"/>
              <a:t>                                   Fragilità negli apprendimenti – qualità dell’istruzione</a:t>
            </a:r>
          </a:p>
          <a:p>
            <a:pPr marL="0" indent="0">
              <a:buNone/>
            </a:pPr>
            <a:r>
              <a:rPr lang="it-IT" sz="2400" dirty="0"/>
              <a:t>                                                      </a:t>
            </a:r>
          </a:p>
          <a:p>
            <a:pPr marL="0" indent="0">
              <a:buNone/>
            </a:pPr>
            <a:r>
              <a:rPr lang="it-IT" sz="2400" b="1" dirty="0"/>
              <a:t>                                                     DISPERSIONE SCOLASTICA IMPLICITA</a:t>
            </a:r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r>
              <a:rPr lang="it-IT" sz="2400" dirty="0"/>
              <a:t>‘A livello nazionale gli allievi diplomati </a:t>
            </a:r>
            <a:r>
              <a:rPr lang="it-IT" sz="2400" b="1" dirty="0"/>
              <a:t>nel 2021 </a:t>
            </a:r>
            <a:r>
              <a:rPr lang="it-IT" sz="2400" dirty="0"/>
              <a:t>che si trovano in condizione di forte fragilità (dispersi impliciti) sono il </a:t>
            </a:r>
            <a:r>
              <a:rPr lang="it-IT" sz="2400" b="1" dirty="0"/>
              <a:t>9,5% </a:t>
            </a:r>
            <a:r>
              <a:rPr lang="it-IT" sz="2400" dirty="0"/>
              <a:t>del totale, </a:t>
            </a:r>
            <a:r>
              <a:rPr lang="it-IT" sz="2400" b="1" dirty="0"/>
              <a:t>nel 2019 erano il 7%. </a:t>
            </a:r>
            <a:r>
              <a:rPr lang="it-IT" sz="2400" dirty="0"/>
              <a:t>Se il dato nazionale è già di per sé piuttosto negativo, quando viene articolato a livello regionale il quadro della situazione è quello di un’emergenza educativa’. (Ricci, 2021, p. 51-2)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B4AC185-3BD9-694A-B731-63092555F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2B7C58-6DF3-3E45-AA59-B1E47529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398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5C0047-5D75-0143-9165-3D40830F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2976"/>
          </a:xfrm>
        </p:spPr>
        <p:txBody>
          <a:bodyPr>
            <a:normAutofit fontScale="90000"/>
          </a:bodyPr>
          <a:lstStyle/>
          <a:p>
            <a:r>
              <a:rPr lang="it-IT" sz="4900" b="1" dirty="0"/>
              <a:t>ALIBI O LENTE?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2D9FC9-C1A6-FD49-96D6-E4E0A8156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608"/>
            <a:ext cx="10515600" cy="6099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‘Certamente la pandemia da </a:t>
            </a:r>
            <a:r>
              <a:rPr lang="it-IT" b="1" dirty="0" err="1"/>
              <a:t>Covid</a:t>
            </a:r>
            <a:r>
              <a:rPr lang="it-IT" dirty="0"/>
              <a:t> ha aggravato i problemi, ma sarebbe un alibi troppo facile e pericoloso attribuirne la responsabilità all’emergenza sanitaria.</a:t>
            </a:r>
          </a:p>
          <a:p>
            <a:pPr marL="0" indent="0">
              <a:buNone/>
            </a:pPr>
            <a:r>
              <a:rPr lang="it-IT" dirty="0"/>
              <a:t>Troppo facile…</a:t>
            </a:r>
          </a:p>
          <a:p>
            <a:pPr marL="0" indent="0">
              <a:buNone/>
            </a:pPr>
            <a:r>
              <a:rPr lang="it-IT" dirty="0"/>
              <a:t>Troppo pericoloso…</a:t>
            </a:r>
          </a:p>
          <a:p>
            <a:pPr marL="0" indent="0">
              <a:buNone/>
            </a:pPr>
            <a:r>
              <a:rPr lang="it-IT" dirty="0"/>
              <a:t>-</a:t>
            </a:r>
            <a:r>
              <a:rPr lang="it-IT" b="1" dirty="0"/>
              <a:t> impoverimento della didattica</a:t>
            </a:r>
            <a:r>
              <a:rPr lang="it-IT" dirty="0"/>
              <a:t>, ridotta in molti casi a pura trasmissione di contenuti</a:t>
            </a:r>
          </a:p>
          <a:p>
            <a:pPr marL="0" indent="0">
              <a:buNone/>
            </a:pPr>
            <a:r>
              <a:rPr lang="it-IT" dirty="0"/>
              <a:t>-  </a:t>
            </a:r>
            <a:r>
              <a:rPr lang="it-IT" b="1" dirty="0"/>
              <a:t>indebolimento della relazione educativa</a:t>
            </a:r>
            <a:r>
              <a:rPr lang="it-IT" dirty="0"/>
              <a:t>, dove la distanza fisica è spesso diventata anche distanza personale ed emotiva. </a:t>
            </a:r>
          </a:p>
          <a:p>
            <a:pPr marL="0" indent="0">
              <a:buNone/>
            </a:pPr>
            <a:r>
              <a:rPr lang="it-IT" dirty="0"/>
              <a:t>Il </a:t>
            </a:r>
            <a:r>
              <a:rPr lang="it-IT" dirty="0" err="1"/>
              <a:t>Covid</a:t>
            </a:r>
            <a:r>
              <a:rPr lang="it-IT" dirty="0"/>
              <a:t> non è il ‘colpevole’, ma ha agito come una ‘lente’, amplificando e rendendo ancora più evidenti le problematiche vissute dai bambini e dai giovani nella loro esperienza scolastica’.  (Girelli, </a:t>
            </a:r>
            <a:r>
              <a:rPr lang="it-IT" dirty="0" err="1"/>
              <a:t>Arici</a:t>
            </a:r>
            <a:r>
              <a:rPr lang="it-IT" dirty="0"/>
              <a:t>, 2021, p.11)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7AF04C3-2459-344D-9691-84FD9533A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F25489F-F78A-204B-BDE0-69E4299C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29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E7D83F-2063-D142-91AE-83061B22D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22" y="515597"/>
            <a:ext cx="12064678" cy="803917"/>
          </a:xfrm>
        </p:spPr>
        <p:txBody>
          <a:bodyPr>
            <a:normAutofit fontScale="90000"/>
          </a:bodyPr>
          <a:lstStyle/>
          <a:p>
            <a:r>
              <a:rPr lang="it-IT" sz="4900" b="1" dirty="0"/>
              <a:t>A RISCHIO NON SONO SOLO GLI APPRENDIMENTI, MA ANCHE LA SALUTE MENTALE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ED772-1AB9-E44F-A23E-AD54D3CE5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514"/>
            <a:ext cx="10515600" cy="4857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‘Il rischio è che gli strascichi di questa pandemia si ripercuotano sulla felicità e il benessere di bambini, adolescenti e delle persone che si prendono cura di loro per gli anni a venire rischiando di compromettere le basi stesse della salute mentale. </a:t>
            </a:r>
          </a:p>
          <a:p>
            <a:pPr marL="0" indent="0">
              <a:buNone/>
            </a:pPr>
            <a:r>
              <a:rPr lang="it-IT" dirty="0"/>
              <a:t>Perché se la pandemia ci ha insegnato qualcosa, è che </a:t>
            </a:r>
            <a:r>
              <a:rPr lang="it-IT" b="1" dirty="0"/>
              <a:t>la nostra salute mentale è profondamente influenzata dal mondo che ci circonda</a:t>
            </a:r>
            <a:r>
              <a:rPr lang="it-IT" dirty="0"/>
              <a:t>. Lo stato di salute mentale di un bambino o adolescente non riguarda semplicemente ciò che accade nella mente di ognuno, ma risente fortemente delle circostanze - le esperienze con i genitori e con chi si prende cura di loro, le connessioni che si creano con gli amici e le opportunità di </a:t>
            </a:r>
            <a:r>
              <a:rPr lang="it-IT" dirty="0" err="1"/>
              <a:t>gioco’</a:t>
            </a:r>
            <a:r>
              <a:rPr lang="it-IT" dirty="0"/>
              <a:t>. (pp. 2-3). (UNICEF, 2021)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CFE82BA-2C53-B74A-BFCC-7C5CE638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5516AA2-AD77-7249-B81A-F30C30CD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22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A68781-08F4-F040-B5B5-95F71B6C3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75"/>
            <a:ext cx="10515600" cy="5919788"/>
          </a:xfrm>
        </p:spPr>
        <p:txBody>
          <a:bodyPr/>
          <a:lstStyle/>
          <a:p>
            <a:pPr marL="0" indent="0" algn="ctr">
              <a:buNone/>
            </a:pPr>
            <a:endParaRPr lang="it-IT" sz="4400" dirty="0"/>
          </a:p>
          <a:p>
            <a:pPr marL="0" indent="0" algn="ctr">
              <a:buNone/>
            </a:pPr>
            <a:r>
              <a:rPr lang="it-IT" sz="4400" dirty="0"/>
              <a:t>REALTA’</a:t>
            </a:r>
          </a:p>
          <a:p>
            <a:pPr marL="0" indent="0" algn="ctr">
              <a:buNone/>
            </a:pPr>
            <a:endParaRPr lang="it-IT" sz="4400" dirty="0"/>
          </a:p>
          <a:p>
            <a:pPr marL="0" indent="0" algn="ctr">
              <a:buNone/>
            </a:pPr>
            <a:r>
              <a:rPr lang="it-IT" sz="5400" b="1" dirty="0"/>
              <a:t>EDUCAZIONE</a:t>
            </a:r>
          </a:p>
          <a:p>
            <a:pPr marL="0" indent="0" algn="ctr">
              <a:buNone/>
            </a:pPr>
            <a:endParaRPr lang="it-IT" sz="4400" dirty="0"/>
          </a:p>
          <a:p>
            <a:pPr marL="0" indent="0" algn="ctr">
              <a:buNone/>
            </a:pPr>
            <a:r>
              <a:rPr lang="it-IT" sz="4400" dirty="0"/>
              <a:t>FUTURO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83F6D93-F535-544B-ADBF-9E239F8B7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Girelli - Disegnare il futuro 26/3/22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CDF6AF6-B1F3-DB45-BEC8-3B39431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2AFF6-73E0-804D-9E34-0D1C19AC870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8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63A4DE62-F453-9845-A51B-F199E6BC9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Girelli - Disegnare il futuro 26/3/22</a:t>
            </a:r>
          </a:p>
        </p:txBody>
      </p:sp>
      <p:sp>
        <p:nvSpPr>
          <p:cNvPr id="30722" name="Segnaposto numero diapositiva 5">
            <a:extLst>
              <a:ext uri="{FF2B5EF4-FFF2-40B4-BE49-F238E27FC236}">
                <a16:creationId xmlns:a16="http://schemas.microsoft.com/office/drawing/2014/main" id="{F14248EA-5C09-8141-9954-081E98E4A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D8875A1A-74B6-FC46-B187-56C60F7B9621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7263E0F-03A1-C645-8BCE-DEB9F9C325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10261922" cy="6583362"/>
          </a:xfrm>
        </p:spPr>
        <p:txBody>
          <a:bodyPr/>
          <a:lstStyle/>
          <a:p>
            <a:pPr algn="ctr"/>
            <a:r>
              <a:rPr lang="it-IT" altLang="it-IT" dirty="0">
                <a:ea typeface="ＭＳ Ｐゴシック" panose="020B0600070205080204" pitchFamily="34" charset="-128"/>
              </a:rPr>
              <a:t>QUALE </a:t>
            </a:r>
            <a:r>
              <a:rPr lang="it-IT" altLang="it-IT" b="1" dirty="0">
                <a:ea typeface="ＭＳ Ｐゴシック" panose="020B0600070205080204" pitchFamily="34" charset="-128"/>
              </a:rPr>
              <a:t>IDEA DI SCUOLA </a:t>
            </a:r>
            <a:r>
              <a:rPr lang="it-IT" altLang="it-IT" dirty="0">
                <a:ea typeface="ＭＳ Ｐゴシック" panose="020B0600070205080204" pitchFamily="34" charset="-128"/>
              </a:rPr>
              <a:t>HO?</a:t>
            </a:r>
            <a:br>
              <a:rPr lang="it-IT" altLang="it-IT" dirty="0">
                <a:ea typeface="ＭＳ Ｐゴシック" panose="020B0600070205080204" pitchFamily="34" charset="-128"/>
              </a:rPr>
            </a:br>
            <a:r>
              <a:rPr lang="it-IT" altLang="it-IT" dirty="0">
                <a:ea typeface="ＭＳ Ｐゴシック" panose="020B0600070205080204" pitchFamily="34" charset="-128"/>
              </a:rPr>
              <a:t>QUALI SONO I SUOI COMPITI?</a:t>
            </a:r>
            <a:br>
              <a:rPr lang="it-IT" altLang="it-IT" dirty="0">
                <a:ea typeface="ＭＳ Ｐゴシック" panose="020B0600070205080204" pitchFamily="34" charset="-128"/>
              </a:rPr>
            </a:br>
            <a:br>
              <a:rPr lang="it-IT" altLang="it-IT" dirty="0">
                <a:ea typeface="ＭＳ Ｐゴシック" panose="020B0600070205080204" pitchFamily="34" charset="-128"/>
              </a:rPr>
            </a:br>
            <a:r>
              <a:rPr lang="it-IT" altLang="it-IT" dirty="0">
                <a:ea typeface="ＭＳ Ｐゴシック" panose="020B0600070205080204" pitchFamily="34" charset="-128"/>
              </a:rPr>
              <a:t>COSA SIGNIFICA </a:t>
            </a:r>
            <a:r>
              <a:rPr lang="it-IT" altLang="it-IT" b="1" dirty="0">
                <a:ea typeface="ＭＳ Ｐゴシック" panose="020B0600070205080204" pitchFamily="34" charset="-128"/>
              </a:rPr>
              <a:t>APPRENDERE</a:t>
            </a:r>
            <a:r>
              <a:rPr lang="it-IT" altLang="it-IT" dirty="0">
                <a:ea typeface="ＭＳ Ｐゴシック" panose="020B0600070205080204" pitchFamily="34" charset="-128"/>
              </a:rPr>
              <a:t>?</a:t>
            </a:r>
            <a:br>
              <a:rPr lang="it-IT" altLang="it-IT" dirty="0">
                <a:ea typeface="ＭＳ Ｐゴシック" panose="020B0600070205080204" pitchFamily="34" charset="-128"/>
              </a:rPr>
            </a:br>
            <a:r>
              <a:rPr lang="it-IT" altLang="it-IT" dirty="0">
                <a:ea typeface="ＭＳ Ｐゴシック" panose="020B0600070205080204" pitchFamily="34" charset="-128"/>
              </a:rPr>
              <a:t>QUALE </a:t>
            </a:r>
            <a:r>
              <a:rPr lang="it-IT" altLang="it-IT" b="1" dirty="0">
                <a:ea typeface="ＭＳ Ｐゴシック" panose="020B0600070205080204" pitchFamily="34" charset="-128"/>
              </a:rPr>
              <a:t>DIDATTICA</a:t>
            </a:r>
            <a:r>
              <a:rPr lang="it-IT" altLang="it-IT" dirty="0">
                <a:ea typeface="ＭＳ Ｐゴシック" panose="020B0600070205080204" pitchFamily="34" charset="-128"/>
              </a:rPr>
              <a:t>?</a:t>
            </a:r>
            <a:br>
              <a:rPr lang="it-IT" altLang="it-IT" dirty="0">
                <a:ea typeface="ＭＳ Ｐゴシック" panose="020B0600070205080204" pitchFamily="34" charset="-128"/>
              </a:rPr>
            </a:br>
            <a:r>
              <a:rPr lang="it-IT" altLang="it-IT" dirty="0">
                <a:ea typeface="ＭＳ Ｐゴシック" panose="020B0600070205080204" pitchFamily="34" charset="-128"/>
              </a:rPr>
              <a:t>QUALE E’ IL RUOLO DELLE </a:t>
            </a:r>
            <a:r>
              <a:rPr lang="it-IT" altLang="it-IT" b="1" dirty="0">
                <a:ea typeface="ＭＳ Ｐゴシック" panose="020B0600070205080204" pitchFamily="34" charset="-128"/>
              </a:rPr>
              <a:t>DISCIPLINE</a:t>
            </a:r>
            <a:r>
              <a:rPr lang="it-IT" altLang="it-IT" dirty="0">
                <a:ea typeface="ＭＳ Ｐゴシック" panose="020B0600070205080204" pitchFamily="34" charset="-128"/>
              </a:rPr>
              <a:t>?</a:t>
            </a:r>
            <a:br>
              <a:rPr lang="it-IT" altLang="it-IT" dirty="0">
                <a:ea typeface="ＭＳ Ｐゴシック" panose="020B0600070205080204" pitchFamily="34" charset="-128"/>
              </a:rPr>
            </a:br>
            <a:br>
              <a:rPr lang="it-IT" altLang="it-IT" dirty="0">
                <a:ea typeface="ＭＳ Ｐゴシック" panose="020B0600070205080204" pitchFamily="34" charset="-128"/>
              </a:rPr>
            </a:br>
            <a:r>
              <a:rPr lang="it-IT" altLang="it-IT" dirty="0">
                <a:ea typeface="ＭＳ Ｐゴシック" panose="020B0600070205080204" pitchFamily="34" charset="-128"/>
              </a:rPr>
              <a:t>QUALE E</a:t>
            </a:r>
            <a:r>
              <a:rPr lang="ja-JP" altLang="it-IT">
                <a:ea typeface="ＭＳ Ｐゴシック" panose="020B0600070205080204" pitchFamily="34" charset="-128"/>
              </a:rPr>
              <a:t>’</a:t>
            </a:r>
            <a:r>
              <a:rPr lang="it-IT" altLang="ja-JP" dirty="0">
                <a:ea typeface="ＭＳ Ｐゴシック" panose="020B0600070205080204" pitchFamily="34" charset="-128"/>
              </a:rPr>
              <a:t> IL RUOLO DELL</a:t>
            </a:r>
            <a:r>
              <a:rPr lang="ja-JP" altLang="it-IT">
                <a:ea typeface="ＭＳ Ｐゴシック" panose="020B0600070205080204" pitchFamily="34" charset="-128"/>
              </a:rPr>
              <a:t>’</a:t>
            </a:r>
            <a:r>
              <a:rPr lang="it-IT" altLang="ja-JP" b="1" dirty="0">
                <a:ea typeface="ＭＳ Ｐゴシック" panose="020B0600070205080204" pitchFamily="34" charset="-128"/>
              </a:rPr>
              <a:t>INSEGNANTE</a:t>
            </a:r>
            <a:r>
              <a:rPr lang="it-IT" altLang="ja-JP" dirty="0">
                <a:ea typeface="ＭＳ Ｐゴシック" panose="020B0600070205080204" pitchFamily="34" charset="-128"/>
              </a:rPr>
              <a:t>?</a:t>
            </a:r>
            <a:br>
              <a:rPr lang="it-IT" altLang="ja-JP" dirty="0">
                <a:ea typeface="ＭＳ Ｐゴシック" panose="020B0600070205080204" pitchFamily="34" charset="-128"/>
              </a:rPr>
            </a:br>
            <a:endParaRPr lang="it-IT" altLang="it-IT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E5BC4C77-042F-0E4B-99BF-32EA18DD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Girelli - Disegnare il futuro 26/3/22</a:t>
            </a:r>
          </a:p>
        </p:txBody>
      </p:sp>
      <p:sp>
        <p:nvSpPr>
          <p:cNvPr id="34818" name="Segnaposto numero diapositiva 5">
            <a:extLst>
              <a:ext uri="{FF2B5EF4-FFF2-40B4-BE49-F238E27FC236}">
                <a16:creationId xmlns:a16="http://schemas.microsoft.com/office/drawing/2014/main" id="{8B877995-88FC-2F42-B680-81B49B0E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2FC3F679-6299-4949-A3BB-888EE17B2A72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350B8CFF-A345-4E40-988E-510522FF8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b="1" dirty="0">
                <a:ea typeface="ＭＳ Ｐゴシック" panose="020B0600070205080204" pitchFamily="34" charset="-128"/>
              </a:rPr>
              <a:t>COSA DEVE GARANTIRE LA SCUOLA?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1D406DFE-39C0-AD48-B326-5E325D5E5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it-IT" altLang="it-IT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it-IT" altLang="it-IT">
                <a:ea typeface="ＭＳ Ｐゴシック" panose="020B0600070205080204" pitchFamily="34" charset="-128"/>
              </a:rPr>
              <a:t>La risposta alla moda?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altLang="it-IT">
                <a:ea typeface="ＭＳ Ｐゴシック" panose="020B0600070205080204" pitchFamily="34" charset="-128"/>
              </a:rPr>
              <a:t>Soddisfare le richieste del cliente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altLang="it-IT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it-IT" altLang="it-IT">
                <a:ea typeface="ＭＳ Ｐゴシック" panose="020B0600070205080204" pitchFamily="34" charset="-128"/>
              </a:rPr>
              <a:t>L</a:t>
            </a:r>
            <a:r>
              <a:rPr lang="ja-JP" altLang="it-IT">
                <a:ea typeface="ＭＳ Ｐゴシック" panose="020B0600070205080204" pitchFamily="34" charset="-128"/>
              </a:rPr>
              <a:t>’</a:t>
            </a:r>
            <a:r>
              <a:rPr lang="it-IT" altLang="ja-JP">
                <a:ea typeface="ＭＳ Ｐゴシック" panose="020B0600070205080204" pitchFamily="34" charset="-128"/>
              </a:rPr>
              <a:t>utile?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altLang="it-IT">
                <a:ea typeface="ＭＳ Ｐゴシック" panose="020B0600070205080204" pitchFamily="34" charset="-128"/>
              </a:rPr>
              <a:t>Soddisfare le richieste del mercato del lavoro</a:t>
            </a:r>
          </a:p>
          <a:p>
            <a:pPr>
              <a:lnSpc>
                <a:spcPct val="90000"/>
              </a:lnSpc>
            </a:pPr>
            <a:endParaRPr lang="it-IT" altLang="it-IT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it-IT" altLang="it-IT">
                <a:ea typeface="ＭＳ Ｐゴシック" panose="020B0600070205080204" pitchFamily="34" charset="-128"/>
              </a:rPr>
              <a:t>L</a:t>
            </a:r>
            <a:r>
              <a:rPr lang="ja-JP" altLang="it-IT">
                <a:ea typeface="ＭＳ Ｐゴシック" panose="020B0600070205080204" pitchFamily="34" charset="-128"/>
              </a:rPr>
              <a:t>’</a:t>
            </a:r>
            <a:r>
              <a:rPr lang="it-IT" altLang="ja-JP">
                <a:ea typeface="ＭＳ Ｐゴシック" panose="020B0600070205080204" pitchFamily="34" charset="-128"/>
              </a:rPr>
              <a:t>indispensabile?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altLang="it-IT">
                <a:ea typeface="ＭＳ Ｐゴシック" panose="020B0600070205080204" pitchFamily="34" charset="-128"/>
              </a:rPr>
              <a:t>Rispondere al bisogno di crescita della persona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egnaposto piè di pagina 4">
            <a:extLst>
              <a:ext uri="{FF2B5EF4-FFF2-40B4-BE49-F238E27FC236}">
                <a16:creationId xmlns:a16="http://schemas.microsoft.com/office/drawing/2014/main" id="{21AA0EBA-D98F-6D4B-A178-1E55ABFAF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Girelli - Disegnare il futuro 26/3/22</a:t>
            </a:r>
            <a:endParaRPr lang="it-IT" dirty="0"/>
          </a:p>
        </p:txBody>
      </p:sp>
      <p:sp>
        <p:nvSpPr>
          <p:cNvPr id="36866" name="Segnaposto numero diapositiva 5">
            <a:extLst>
              <a:ext uri="{FF2B5EF4-FFF2-40B4-BE49-F238E27FC236}">
                <a16:creationId xmlns:a16="http://schemas.microsoft.com/office/drawing/2014/main" id="{F74AFCD5-D1CD-7446-8A2C-0BC5A049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E6AAC05-A218-3C48-81CD-F7C1B63CE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Autofit/>
          </a:bodyPr>
          <a:lstStyle/>
          <a:p>
            <a:r>
              <a:rPr lang="it-IT" altLang="it-IT" b="1" dirty="0">
                <a:ea typeface="ＭＳ Ｐゴシック" panose="020B0600070205080204" pitchFamily="34" charset="-128"/>
              </a:rPr>
              <a:t>PROSPETTIVE</a:t>
            </a:r>
          </a:p>
        </p:txBody>
      </p:sp>
      <p:graphicFrame>
        <p:nvGraphicFramePr>
          <p:cNvPr id="55299" name="Group 3">
            <a:extLst>
              <a:ext uri="{FF2B5EF4-FFF2-40B4-BE49-F238E27FC236}">
                <a16:creationId xmlns:a16="http://schemas.microsoft.com/office/drawing/2014/main" id="{A2991FFB-BECB-9541-81F3-49A0D7275824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38819165"/>
              </p:ext>
            </p:extLst>
          </p:nvPr>
        </p:nvGraphicFramePr>
        <p:xfrm>
          <a:off x="1981199" y="1125538"/>
          <a:ext cx="8436015" cy="5195888"/>
        </p:xfrm>
        <a:graphic>
          <a:graphicData uri="http://schemas.openxmlformats.org/drawingml/2006/table">
            <a:tbl>
              <a:tblPr/>
              <a:tblGrid>
                <a:gridCol w="2812005">
                  <a:extLst>
                    <a:ext uri="{9D8B030D-6E8A-4147-A177-3AD203B41FA5}">
                      <a16:colId xmlns:a16="http://schemas.microsoft.com/office/drawing/2014/main" val="3173787973"/>
                    </a:ext>
                  </a:extLst>
                </a:gridCol>
                <a:gridCol w="2812005">
                  <a:extLst>
                    <a:ext uri="{9D8B030D-6E8A-4147-A177-3AD203B41FA5}">
                      <a16:colId xmlns:a16="http://schemas.microsoft.com/office/drawing/2014/main" val="2255590042"/>
                    </a:ext>
                  </a:extLst>
                </a:gridCol>
                <a:gridCol w="2812005">
                  <a:extLst>
                    <a:ext uri="{9D8B030D-6E8A-4147-A177-3AD203B41FA5}">
                      <a16:colId xmlns:a16="http://schemas.microsoft.com/office/drawing/2014/main" val="612725818"/>
                    </a:ext>
                  </a:extLst>
                </a:gridCol>
              </a:tblGrid>
              <a:tr h="68103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PROPORZIONALE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FUNZIONALISTA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ANTROPOCENTRICA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9651322"/>
                  </a:ext>
                </a:extLst>
              </a:tr>
              <a:tr h="13112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La scuola deve guardare a ciò che chiede la maggioranza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La scuola deve guardare all</a:t>
                      </a:r>
                      <a:r>
                        <a:rPr kumimoji="0" lang="ja-JP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’</a:t>
                      </a:r>
                      <a:r>
                        <a:rPr kumimoji="0" lang="it-IT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evoluzione del mercato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La scuola deve guardare alla qualità dell</a:t>
                      </a:r>
                      <a:r>
                        <a:rPr kumimoji="0" lang="ja-JP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’</a:t>
                      </a:r>
                      <a:r>
                        <a:rPr kumimoji="0" lang="it-IT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esperienza umana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961405"/>
                  </a:ext>
                </a:extLst>
              </a:tr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MODA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UTILE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INDISPENSABILE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502287"/>
                  </a:ext>
                </a:extLst>
              </a:tr>
              <a:tr h="10064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La scuola ha senso se riscuote il consenso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La scuola ha senso se prepara al dopo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La scuola ha senso se aiuta a trovare senso all</a:t>
                      </a:r>
                      <a:r>
                        <a:rPr kumimoji="0" lang="ja-JP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’</a:t>
                      </a:r>
                      <a:r>
                        <a:rPr kumimoji="0" lang="it-IT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esperienza umana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835155"/>
                  </a:ext>
                </a:extLst>
              </a:tr>
              <a:tr h="7016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Prospettiva consumistica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Prospettiva utilitaristica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Prospettiva culturale, personalistica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2323202"/>
                  </a:ext>
                </a:extLst>
              </a:tr>
              <a:tr h="7016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Riferimento:               la domanda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Riferimento:                il mercato, l</a:t>
                      </a:r>
                      <a:r>
                        <a:rPr kumimoji="0" lang="ja-JP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’</a:t>
                      </a:r>
                      <a:r>
                        <a:rPr kumimoji="0" lang="it-IT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economia                   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Riferimento:               la persona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084141"/>
                  </a:ext>
                </a:extLst>
              </a:tr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supermercato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impresa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comunità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31393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1585</Words>
  <Application>Microsoft Macintosh PowerPoint</Application>
  <PresentationFormat>Widescreen</PresentationFormat>
  <Paragraphs>198</Paragraphs>
  <Slides>20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Tema di Office</vt:lpstr>
      <vt:lpstr>PROMUOVERE  COMPETENZE PER LA VITA</vt:lpstr>
      <vt:lpstr>PARTIAMO DAI RAPPORTI UNESCO</vt:lpstr>
      <vt:lpstr>DALLE PROVE INVALSI 2021</vt:lpstr>
      <vt:lpstr>ALIBI O LENTE? </vt:lpstr>
      <vt:lpstr>A RISCHIO NON SONO SOLO GLI APPRENDIMENTI, MA ANCHE LA SALUTE MENTALE </vt:lpstr>
      <vt:lpstr>Presentazione standard di PowerPoint</vt:lpstr>
      <vt:lpstr>QUALE IDEA DI SCUOLA HO? QUALI SONO I SUOI COMPITI?  COSA SIGNIFICA APPRENDERE? QUALE DIDATTICA? QUALE E’ IL RUOLO DELLE DISCIPLINE?  QUALE E’ IL RUOLO DELL’INSEGNANTE? </vt:lpstr>
      <vt:lpstr>COSA DEVE GARANTIRE LA SCUOLA?</vt:lpstr>
      <vt:lpstr>PROSPETTIVE</vt:lpstr>
      <vt:lpstr>Presentazione standard di PowerPoint</vt:lpstr>
      <vt:lpstr>…dentro relazioni ‘riconoscenti’ </vt:lpstr>
      <vt:lpstr>Presentazione standard di PowerPoint</vt:lpstr>
      <vt:lpstr>…costruendo comunità inclusive</vt:lpstr>
      <vt:lpstr>Tutto conta. Non è necessario fare altro, ma in altro modo </vt:lpstr>
      <vt:lpstr>NON OGNI SCUOLA RIESCE A RENDERE SIGNIFICATIVA LA PRESENZA DI OGNI ALUNNO A LIVELLO COGNITIVO, RELAZIONALE E ANCHE PSICOLOGICO </vt:lpstr>
      <vt:lpstr>LIFECOMP  The European Framework for Personal, Social and Learning to Learn Key Competence (2020)</vt:lpstr>
      <vt:lpstr>Presentazione standard di PowerPoint</vt:lpstr>
      <vt:lpstr>Un esempio: promuovere COMPETENZE richiede di integrare sapere, saper fare e atteggiamenti personali (Castoldi, 2021, p. 112; Trinchero, 2018, p.19-26)</vt:lpstr>
      <vt:lpstr>Presentazione standard di PowerPoint</vt:lpstr>
      <vt:lpstr>Per approfondire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PROMUOVERE  COMPETENZE PER LA VITA</dc:title>
  <dc:creator>Microsoft Office User</dc:creator>
  <cp:lastModifiedBy>Microsoft Office User</cp:lastModifiedBy>
  <cp:revision>5</cp:revision>
  <dcterms:created xsi:type="dcterms:W3CDTF">2022-03-21T12:51:06Z</dcterms:created>
  <dcterms:modified xsi:type="dcterms:W3CDTF">2022-03-24T16:31:12Z</dcterms:modified>
</cp:coreProperties>
</file>