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3" r:id="rId1"/>
  </p:sldMasterIdLst>
  <p:notesMasterIdLst>
    <p:notesMasterId r:id="rId14"/>
  </p:notesMasterIdLst>
  <p:sldIdLst>
    <p:sldId id="283" r:id="rId2"/>
    <p:sldId id="257" r:id="rId3"/>
    <p:sldId id="418" r:id="rId4"/>
    <p:sldId id="419" r:id="rId5"/>
    <p:sldId id="258" r:id="rId6"/>
    <p:sldId id="293" r:id="rId7"/>
    <p:sldId id="292" r:id="rId8"/>
    <p:sldId id="291" r:id="rId9"/>
    <p:sldId id="420" r:id="rId10"/>
    <p:sldId id="256" r:id="rId11"/>
    <p:sldId id="267" r:id="rId12"/>
    <p:sldId id="329" r:id="rId13"/>
  </p:sldIdLst>
  <p:sldSz cx="9144000" cy="5143500" type="screen16x9"/>
  <p:notesSz cx="6858000" cy="9144000"/>
  <p:embeddedFontLst>
    <p:embeddedFont>
      <p:font typeface="Arial Rounded MT Bold" panose="020F0704030504030204" pitchFamily="34" charset="77"/>
      <p:regular r:id="rId15"/>
    </p:embeddedFont>
    <p:embeddedFont>
      <p:font typeface="Montserrat" pitchFamily="2" charset="77"/>
      <p:regular r:id="rId16"/>
      <p:bold r:id="rId17"/>
      <p:italic r:id="rId18"/>
      <p:boldItalic r:id="rId19"/>
    </p:embeddedFont>
    <p:embeddedFont>
      <p:font typeface="Proxima Nova" panose="02000506030000020004" pitchFamily="2" charset="0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665">
          <p15:clr>
            <a:srgbClr val="A4A3A4"/>
          </p15:clr>
        </p15:guide>
        <p15:guide id="2" pos="2880">
          <p15:clr>
            <a:srgbClr val="A4A3A4"/>
          </p15:clr>
        </p15:guide>
        <p15:guide id="3" pos="272" userDrawn="1">
          <p15:clr>
            <a:srgbClr val="A4A3A4"/>
          </p15:clr>
        </p15:guide>
        <p15:guide id="4" orient="horz" pos="259" userDrawn="1">
          <p15:clr>
            <a:srgbClr val="A4A3A4"/>
          </p15:clr>
        </p15:guide>
        <p15:guide id="5" pos="5488" userDrawn="1">
          <p15:clr>
            <a:srgbClr val="A4A3A4"/>
          </p15:clr>
        </p15:guide>
        <p15:guide id="6" orient="horz" pos="1620" userDrawn="1">
          <p15:clr>
            <a:srgbClr val="A4A3A4"/>
          </p15:clr>
        </p15:guide>
        <p15:guide id="7" orient="horz" pos="298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ristina Bonaccurso" initials="" lastIdx="1" clrIdx="0"/>
  <p:cmAuthor id="1" name="Elena Petrucci" initials="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26F9"/>
    <a:srgbClr val="03F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85"/>
    <p:restoredTop sz="94694"/>
  </p:normalViewPr>
  <p:slideViewPr>
    <p:cSldViewPr snapToGrid="0">
      <p:cViewPr varScale="1">
        <p:scale>
          <a:sx n="161" d="100"/>
          <a:sy n="161" d="100"/>
        </p:scale>
        <p:origin x="1288" y="200"/>
      </p:cViewPr>
      <p:guideLst>
        <p:guide orient="horz" pos="2665"/>
        <p:guide pos="2880"/>
        <p:guide pos="272"/>
        <p:guide orient="horz" pos="259"/>
        <p:guide pos="5488"/>
        <p:guide orient="horz" pos="1620"/>
        <p:guide orient="horz" pos="29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font" Target="fonts/font9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g80076fb5bd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" name="Google Shape;35;g80076fb5bd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280288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57233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C0E38B-A6FE-4D0A-87AE-0D2FB0DA2014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8603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n" type="title" preserve="1">
  <p:cSld name="1_bn">
    <p:bg>
      <p:bgPr>
        <a:solidFill>
          <a:srgbClr val="FFFFFF"/>
        </a:solidFill>
        <a:effectLst/>
      </p:bgPr>
    </p:bg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2"/>
          <p:cNvSpPr txBox="1"/>
          <p:nvPr/>
        </p:nvSpPr>
        <p:spPr>
          <a:xfrm>
            <a:off x="360550" y="3183425"/>
            <a:ext cx="83223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25A9EF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96F1DFFE-148F-BF43-AD59-CC16676079B1}"/>
              </a:ext>
            </a:extLst>
          </p:cNvPr>
          <p:cNvSpPr/>
          <p:nvPr userDrawn="1"/>
        </p:nvSpPr>
        <p:spPr>
          <a:xfrm>
            <a:off x="0" y="0"/>
            <a:ext cx="7198918" cy="5143500"/>
          </a:xfrm>
          <a:prstGeom prst="rect">
            <a:avLst/>
          </a:prstGeom>
          <a:gradFill flip="none" rotWithShape="1">
            <a:gsLst>
              <a:gs pos="0">
                <a:srgbClr val="6E26F9"/>
              </a:gs>
              <a:gs pos="99000">
                <a:srgbClr val="03F9B9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4" name="Picture 2" descr="https://lh6.googleusercontent.com/PcXEfX60Sqd43Z0os5PToor6Sf_bnRiZg9VSUTJf_-KmJLuehPgcUFSqU4_2hZG52dUbvSv-VdvohHFU9VzQ5x3DFmQqKVqJ9v4OXZ2u_ltgVbEjoFOOaA_wT7qnjpacROYx2A8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471615" y="2088885"/>
            <a:ext cx="1496115" cy="5377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25569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05">
          <p15:clr>
            <a:srgbClr val="FA7B17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n" type="title" preserve="1">
  <p:cSld name="1_bn">
    <p:bg>
      <p:bgPr>
        <a:solidFill>
          <a:srgbClr val="FFFFFF"/>
        </a:solidFill>
        <a:effectLst/>
      </p:bgPr>
    </p:bg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2"/>
          <p:cNvSpPr txBox="1"/>
          <p:nvPr/>
        </p:nvSpPr>
        <p:spPr>
          <a:xfrm>
            <a:off x="360550" y="3183425"/>
            <a:ext cx="83223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25A9EF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13D79D6B-D3A6-BE4F-AE28-5AF5362331D2}"/>
              </a:ext>
            </a:extLst>
          </p:cNvPr>
          <p:cNvSpPr/>
          <p:nvPr userDrawn="1"/>
        </p:nvSpPr>
        <p:spPr>
          <a:xfrm>
            <a:off x="0" y="0"/>
            <a:ext cx="7198918" cy="5143500"/>
          </a:xfrm>
          <a:prstGeom prst="rect">
            <a:avLst/>
          </a:prstGeom>
          <a:gradFill flip="none" rotWithShape="1">
            <a:gsLst>
              <a:gs pos="0">
                <a:srgbClr val="6E26F9"/>
              </a:gs>
              <a:gs pos="99000">
                <a:srgbClr val="6E26F9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6E26F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0378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05">
          <p15:clr>
            <a:srgbClr val="FA7B17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n" type="title" preserve="1">
  <p:cSld name="1_bn">
    <p:bg>
      <p:bgPr>
        <a:solidFill>
          <a:srgbClr val="FFFFFF"/>
        </a:solidFill>
        <a:effectLst/>
      </p:bgPr>
    </p:bg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2"/>
          <p:cNvSpPr txBox="1"/>
          <p:nvPr/>
        </p:nvSpPr>
        <p:spPr>
          <a:xfrm>
            <a:off x="360550" y="3183425"/>
            <a:ext cx="83223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25A9EF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13D79D6B-D3A6-BE4F-AE28-5AF5362331D2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6E26F9"/>
              </a:gs>
              <a:gs pos="99000">
                <a:srgbClr val="6E26F9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6E26F9"/>
              </a:solidFill>
            </a:endParaRPr>
          </a:p>
        </p:txBody>
      </p:sp>
      <p:sp>
        <p:nvSpPr>
          <p:cNvPr id="6" name="Google Shape;23;p6"/>
          <p:cNvSpPr txBox="1"/>
          <p:nvPr userDrawn="1"/>
        </p:nvSpPr>
        <p:spPr>
          <a:xfrm>
            <a:off x="1030063" y="4798100"/>
            <a:ext cx="7075800" cy="14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7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Anticipation Services ®</a:t>
            </a:r>
            <a:endParaRPr sz="7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7" name="Google Shape;24;p6"/>
          <p:cNvPicPr preferRelativeResize="0"/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28538" y="4743200"/>
            <a:ext cx="601528" cy="1860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26;p6"/>
          <p:cNvSpPr txBox="1"/>
          <p:nvPr userDrawn="1"/>
        </p:nvSpPr>
        <p:spPr>
          <a:xfrm>
            <a:off x="7464725" y="4747400"/>
            <a:ext cx="1367700" cy="26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7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  Confidential   |  </a:t>
            </a:r>
            <a:fld id="{00000000-1234-1234-1234-123412341234}" type="slidenum">
              <a:rPr lang="it" sz="7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7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4480378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05">
          <p15:clr>
            <a:srgbClr val="FA7B17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96F1DFFE-148F-BF43-AD59-CC16676079B1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6E26F9"/>
              </a:gs>
              <a:gs pos="99000">
                <a:srgbClr val="03F9B9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" name="Google Shape;23;p6"/>
          <p:cNvSpPr txBox="1"/>
          <p:nvPr userDrawn="1"/>
        </p:nvSpPr>
        <p:spPr>
          <a:xfrm>
            <a:off x="1030063" y="4798100"/>
            <a:ext cx="7075800" cy="14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7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Anticipation Services ®</a:t>
            </a:r>
            <a:endParaRPr sz="7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6" name="Google Shape;24;p6"/>
          <p:cNvPicPr preferRelativeResize="0"/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28538" y="4743200"/>
            <a:ext cx="601528" cy="186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26;p6"/>
          <p:cNvSpPr txBox="1"/>
          <p:nvPr userDrawn="1"/>
        </p:nvSpPr>
        <p:spPr>
          <a:xfrm>
            <a:off x="7464725" y="4747400"/>
            <a:ext cx="1367700" cy="26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7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  Confidential   |  </a:t>
            </a:r>
            <a:fld id="{00000000-1234-1234-1234-123412341234}" type="slidenum">
              <a:rPr lang="it" sz="7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700" b="1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/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/>
          <p:nvPr userDrawn="1"/>
        </p:nvSpPr>
        <p:spPr>
          <a:xfrm>
            <a:off x="7387477" y="4675775"/>
            <a:ext cx="2326727" cy="213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7145" rIns="17145">
            <a:spAutoFit/>
          </a:bodyPr>
          <a:lstStyle>
            <a:lvl1pPr>
              <a:defRPr sz="2100">
                <a:solidFill>
                  <a:srgbClr val="000000"/>
                </a:solidFill>
                <a:latin typeface="Arial Rounded MT Bold"/>
                <a:ea typeface="Arial Rounded MT Bold"/>
                <a:cs typeface="Arial Rounded MT Bold"/>
                <a:sym typeface="Arial Rounded MT Bold"/>
              </a:defRPr>
            </a:lvl1pPr>
          </a:lstStyle>
          <a:p>
            <a:r>
              <a:rPr sz="788"/>
              <a:t>www.skopia-anticipation.it</a:t>
            </a:r>
          </a:p>
        </p:txBody>
      </p:sp>
      <p:sp>
        <p:nvSpPr>
          <p:cNvPr id="12" name="Titolo Testo"/>
          <p:cNvSpPr txBox="1">
            <a:spLocks noGrp="1"/>
          </p:cNvSpPr>
          <p:nvPr>
            <p:ph type="title" hasCustomPrompt="1"/>
          </p:nvPr>
        </p:nvSpPr>
        <p:spPr>
          <a:xfrm>
            <a:off x="457200" y="69056"/>
            <a:ext cx="7772400" cy="11310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>
              <a:defRPr sz="3000" b="1">
                <a:latin typeface="+mj-lt"/>
              </a:defRPr>
            </a:lvl1pPr>
          </a:lstStyle>
          <a:p>
            <a:r>
              <a:rPr dirty="0" err="1"/>
              <a:t>Titolo</a:t>
            </a:r>
            <a:endParaRPr dirty="0"/>
          </a:p>
        </p:txBody>
      </p:sp>
      <p:sp>
        <p:nvSpPr>
          <p:cNvPr id="13" name="Corpo livello uno…"/>
          <p:cNvSpPr txBox="1">
            <a:spLocks noGrp="1"/>
          </p:cNvSpPr>
          <p:nvPr>
            <p:ph idx="1" hasCustomPrompt="1"/>
          </p:nvPr>
        </p:nvSpPr>
        <p:spPr>
          <a:xfrm>
            <a:off x="1105272" y="1362168"/>
            <a:ext cx="6815100" cy="30457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>
            <a:lvl1pPr algn="l">
              <a:defRPr sz="1500">
                <a:latin typeface="+mn-lt"/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r>
              <a:rPr lang="it-IT" dirty="0"/>
              <a:t>Testo slide</a:t>
            </a:r>
            <a:endParaRPr dirty="0"/>
          </a:p>
        </p:txBody>
      </p:sp>
      <p:sp>
        <p:nvSpPr>
          <p:cNvPr id="8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8460432" y="249492"/>
            <a:ext cx="567063" cy="432048"/>
          </a:xfrm>
          <a:prstGeom prst="rect">
            <a:avLst/>
          </a:prstGeom>
        </p:spPr>
        <p:txBody>
          <a:bodyPr lIns="91439" tIns="91439" rIns="91439" bIns="91439"/>
          <a:lstStyle>
            <a:lvl1pPr defTabSz="6858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 lang="it-IT" smtClean="0"/>
              <a:pPr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5282682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E73AFA1-80A8-2C44-AFD4-2AD112894146}" type="datetime1">
              <a:rPr lang="en-US" smtClean="0"/>
              <a:pPr/>
              <a:t>3/21/22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it-IT" dirty="0"/>
              <a:t>-</a:t>
            </a:r>
            <a:r>
              <a:rPr lang="it-IT" dirty="0" err="1"/>
              <a:t>skopìa</a:t>
            </a:r>
            <a:r>
              <a:rPr lang="it-IT" dirty="0"/>
              <a:t> </a:t>
            </a:r>
            <a:r>
              <a:rPr lang="it-IT" dirty="0" err="1"/>
              <a:t>srl</a:t>
            </a:r>
            <a:r>
              <a:rPr lang="it-IT" dirty="0"/>
              <a:t> -- </a:t>
            </a:r>
            <a:r>
              <a:rPr lang="it-IT" dirty="0" err="1"/>
              <a:t>Proprietary</a:t>
            </a:r>
            <a:r>
              <a:rPr lang="it-IT" dirty="0"/>
              <a:t> and </a:t>
            </a:r>
            <a:r>
              <a:rPr lang="it-IT" dirty="0" err="1"/>
              <a:t>confidential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5A940A5-774E-0443-B134-9ADD50A11A4B}" type="slidenum">
              <a:rPr lang="it-IT" smtClean="0"/>
              <a:pPr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3970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9200" y="2228850"/>
            <a:ext cx="6858000" cy="800100"/>
          </a:xfrm>
        </p:spPr>
        <p:txBody>
          <a:bodyPr anchor="t" anchorCtr="0"/>
          <a:lstStyle>
            <a:lvl1pPr algn="r">
              <a:buNone/>
              <a:defRPr sz="2400" b="0" cap="none" baseline="0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95400" y="3200400"/>
            <a:ext cx="6781800" cy="857250"/>
          </a:xfrm>
        </p:spPr>
        <p:txBody>
          <a:bodyPr anchor="t" anchorCtr="0"/>
          <a:lstStyle>
            <a:lvl1pPr marL="0" indent="0" algn="r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400800" y="4766310"/>
            <a:ext cx="2286000" cy="274320"/>
          </a:xfrm>
        </p:spPr>
        <p:txBody>
          <a:bodyPr/>
          <a:lstStyle/>
          <a:p>
            <a:pPr eaLnBrk="1" latinLnBrk="0" hangingPunct="1"/>
            <a:fld id="{2487D244-7F9A-B544-94E5-590CCAFB111E}" type="datetime1">
              <a:rPr lang="en-US" smtClean="0"/>
              <a:t>3/21/22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898648" y="4766310"/>
            <a:ext cx="3474720" cy="274320"/>
          </a:xfrm>
        </p:spPr>
        <p:txBody>
          <a:bodyPr/>
          <a:lstStyle/>
          <a:p>
            <a:r>
              <a:rPr kumimoji="0" lang="en-US"/>
              <a:t>http://www.projectanticipation.org</a:t>
            </a:r>
            <a:endParaRPr kumimoji="0"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069848" y="4766310"/>
            <a:ext cx="1520952" cy="274320"/>
          </a:xfrm>
        </p:spPr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7" name="Rettangolo 6"/>
          <p:cNvSpPr/>
          <p:nvPr/>
        </p:nvSpPr>
        <p:spPr>
          <a:xfrm>
            <a:off x="914400" y="2114550"/>
            <a:ext cx="7315200" cy="96012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50"/>
          </a:p>
        </p:txBody>
      </p:sp>
      <p:sp>
        <p:nvSpPr>
          <p:cNvPr id="8" name="Rettangolo 7"/>
          <p:cNvSpPr/>
          <p:nvPr/>
        </p:nvSpPr>
        <p:spPr>
          <a:xfrm>
            <a:off x="914400" y="2114550"/>
            <a:ext cx="228600" cy="96012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50"/>
          </a:p>
        </p:txBody>
      </p:sp>
    </p:spTree>
    <p:extLst>
      <p:ext uri="{BB962C8B-B14F-4D97-AF65-F5344CB8AC3E}">
        <p14:creationId xmlns:p14="http://schemas.microsoft.com/office/powerpoint/2010/main" val="11325842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3B382B0E-7B96-408E-8072-BE4A73D1E9E1}" type="datetime1">
              <a:rPr lang="en-US" smtClean="0"/>
              <a:t>3/21/22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/>
              <a:t>http://www.projectanticipation.org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5" name="Connettore 1 4"/>
          <p:cNvSpPr>
            <a:spLocks noChangeShapeType="1"/>
          </p:cNvSpPr>
          <p:nvPr/>
        </p:nvSpPr>
        <p:spPr bwMode="auto">
          <a:xfrm>
            <a:off x="457200" y="4764881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endParaRPr kumimoji="0" lang="en-US" sz="1050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42957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50"/>
          </a:p>
        </p:txBody>
      </p:sp>
    </p:spTree>
    <p:extLst>
      <p:ext uri="{BB962C8B-B14F-4D97-AF65-F5344CB8AC3E}">
        <p14:creationId xmlns:p14="http://schemas.microsoft.com/office/powerpoint/2010/main" val="3333859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6858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06DC08DE-36C8-428A-BDD5-76851106AAB8}" type="datetime1">
              <a:rPr lang="en-US" smtClean="0"/>
              <a:t>3/21/22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/>
              <a:t>http://www.projectanticipation.org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42957" y="4835567"/>
            <a:ext cx="143137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50"/>
          </a:p>
        </p:txBody>
      </p:sp>
    </p:spTree>
    <p:extLst>
      <p:ext uri="{BB962C8B-B14F-4D97-AF65-F5344CB8AC3E}">
        <p14:creationId xmlns:p14="http://schemas.microsoft.com/office/powerpoint/2010/main" val="186474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9" r:id="rId5"/>
    <p:sldLayoutId id="2147483660" r:id="rId6"/>
    <p:sldLayoutId id="2147483661" r:id="rId7"/>
    <p:sldLayoutId id="2147483663" r:id="rId8"/>
    <p:sldLayoutId id="2147483664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31;p7">
            <a:extLst>
              <a:ext uri="{FF2B5EF4-FFF2-40B4-BE49-F238E27FC236}">
                <a16:creationId xmlns:a16="http://schemas.microsoft.com/office/drawing/2014/main" id="{7D40AF8E-10FF-3445-BCA4-3EC62FE2D108}"/>
              </a:ext>
            </a:extLst>
          </p:cNvPr>
          <p:cNvSpPr txBox="1"/>
          <p:nvPr/>
        </p:nvSpPr>
        <p:spPr>
          <a:xfrm>
            <a:off x="302433" y="2032445"/>
            <a:ext cx="6902598" cy="15873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200" b="1" dirty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SCUOLA E FUTURO</a:t>
            </a:r>
            <a:endParaRPr lang="it-IT" sz="2200" dirty="0">
              <a:solidFill>
                <a:srgbClr val="FFFFFF"/>
              </a:solidFill>
              <a:latin typeface="+mj-lt"/>
              <a:ea typeface="Montserrat"/>
              <a:cs typeface="Montserrat"/>
              <a:sym typeface="Montserrat"/>
            </a:endParaRPr>
          </a:p>
        </p:txBody>
      </p:sp>
      <p:sp>
        <p:nvSpPr>
          <p:cNvPr id="5" name="Google Shape;32;p7">
            <a:extLst>
              <a:ext uri="{FF2B5EF4-FFF2-40B4-BE49-F238E27FC236}">
                <a16:creationId xmlns:a16="http://schemas.microsoft.com/office/drawing/2014/main" id="{9D49C34E-172D-FA47-8798-F0E8968FD3E4}"/>
              </a:ext>
            </a:extLst>
          </p:cNvPr>
          <p:cNvSpPr txBox="1"/>
          <p:nvPr/>
        </p:nvSpPr>
        <p:spPr>
          <a:xfrm>
            <a:off x="329308" y="3251979"/>
            <a:ext cx="3931840" cy="980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dirty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ROBERTO POLI</a:t>
            </a:r>
            <a:endParaRPr sz="2400" dirty="0">
              <a:solidFill>
                <a:srgbClr val="FFFFFF"/>
              </a:solidFill>
              <a:latin typeface="+mj-lt"/>
              <a:ea typeface="Montserrat"/>
              <a:cs typeface="Montserrat"/>
              <a:sym typeface="Montserrat"/>
            </a:endParaRPr>
          </a:p>
        </p:txBody>
      </p:sp>
      <p:sp>
        <p:nvSpPr>
          <p:cNvPr id="12" name="Freeform 31">
            <a:extLst>
              <a:ext uri="{FF2B5EF4-FFF2-40B4-BE49-F238E27FC236}">
                <a16:creationId xmlns:a16="http://schemas.microsoft.com/office/drawing/2014/main" id="{4F619A3D-B7A9-0D46-AA8A-2BAE28B2B3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437" y="361360"/>
            <a:ext cx="1439546" cy="1439143"/>
          </a:xfrm>
          <a:custGeom>
            <a:avLst/>
            <a:gdLst>
              <a:gd name="T0" fmla="*/ 3327 w 4051"/>
              <a:gd name="T1" fmla="*/ 724 h 4051"/>
              <a:gd name="T2" fmla="*/ 3327 w 4051"/>
              <a:gd name="T3" fmla="*/ 724 h 4051"/>
              <a:gd name="T4" fmla="*/ 723 w 4051"/>
              <a:gd name="T5" fmla="*/ 724 h 4051"/>
              <a:gd name="T6" fmla="*/ 723 w 4051"/>
              <a:gd name="T7" fmla="*/ 3327 h 4051"/>
              <a:gd name="T8" fmla="*/ 3327 w 4051"/>
              <a:gd name="T9" fmla="*/ 3327 h 4051"/>
              <a:gd name="T10" fmla="*/ 3327 w 4051"/>
              <a:gd name="T11" fmla="*/ 724 h 4051"/>
              <a:gd name="T12" fmla="*/ 3211 w 4051"/>
              <a:gd name="T13" fmla="*/ 3211 h 4051"/>
              <a:gd name="T14" fmla="*/ 3211 w 4051"/>
              <a:gd name="T15" fmla="*/ 3211 h 4051"/>
              <a:gd name="T16" fmla="*/ 839 w 4051"/>
              <a:gd name="T17" fmla="*/ 3211 h 4051"/>
              <a:gd name="T18" fmla="*/ 839 w 4051"/>
              <a:gd name="T19" fmla="*/ 840 h 4051"/>
              <a:gd name="T20" fmla="*/ 3211 w 4051"/>
              <a:gd name="T21" fmla="*/ 840 h 4051"/>
              <a:gd name="T22" fmla="*/ 3211 w 4051"/>
              <a:gd name="T23" fmla="*/ 3211 h 4051"/>
              <a:gd name="T24" fmla="*/ 2112 w 4051"/>
              <a:gd name="T25" fmla="*/ 2054 h 4051"/>
              <a:gd name="T26" fmla="*/ 2112 w 4051"/>
              <a:gd name="T27" fmla="*/ 2054 h 4051"/>
              <a:gd name="T28" fmla="*/ 2112 w 4051"/>
              <a:gd name="T29" fmla="*/ 955 h 4051"/>
              <a:gd name="T30" fmla="*/ 2834 w 4051"/>
              <a:gd name="T31" fmla="*/ 1678 h 4051"/>
              <a:gd name="T32" fmla="*/ 2950 w 4051"/>
              <a:gd name="T33" fmla="*/ 1563 h 4051"/>
              <a:gd name="T34" fmla="*/ 2140 w 4051"/>
              <a:gd name="T35" fmla="*/ 753 h 4051"/>
              <a:gd name="T36" fmla="*/ 2025 w 4051"/>
              <a:gd name="T37" fmla="*/ 637 h 4051"/>
              <a:gd name="T38" fmla="*/ 1099 w 4051"/>
              <a:gd name="T39" fmla="*/ 1563 h 4051"/>
              <a:gd name="T40" fmla="*/ 1215 w 4051"/>
              <a:gd name="T41" fmla="*/ 1678 h 4051"/>
              <a:gd name="T42" fmla="*/ 1938 w 4051"/>
              <a:gd name="T43" fmla="*/ 955 h 4051"/>
              <a:gd name="T44" fmla="*/ 1938 w 4051"/>
              <a:gd name="T45" fmla="*/ 2054 h 4051"/>
              <a:gd name="T46" fmla="*/ 839 w 4051"/>
              <a:gd name="T47" fmla="*/ 2604 h 4051"/>
              <a:gd name="T48" fmla="*/ 2025 w 4051"/>
              <a:gd name="T49" fmla="*/ 3182 h 4051"/>
              <a:gd name="T50" fmla="*/ 3211 w 4051"/>
              <a:gd name="T51" fmla="*/ 2604 h 4051"/>
              <a:gd name="T52" fmla="*/ 2112 w 4051"/>
              <a:gd name="T53" fmla="*/ 2054 h 4051"/>
              <a:gd name="T54" fmla="*/ 2025 w 4051"/>
              <a:gd name="T55" fmla="*/ 3008 h 4051"/>
              <a:gd name="T56" fmla="*/ 2025 w 4051"/>
              <a:gd name="T57" fmla="*/ 3008 h 4051"/>
              <a:gd name="T58" fmla="*/ 1070 w 4051"/>
              <a:gd name="T59" fmla="*/ 2604 h 4051"/>
              <a:gd name="T60" fmla="*/ 2025 w 4051"/>
              <a:gd name="T61" fmla="*/ 2199 h 4051"/>
              <a:gd name="T62" fmla="*/ 3008 w 4051"/>
              <a:gd name="T63" fmla="*/ 2604 h 4051"/>
              <a:gd name="T64" fmla="*/ 2025 w 4051"/>
              <a:gd name="T65" fmla="*/ 3008 h 4051"/>
              <a:gd name="T66" fmla="*/ 2025 w 4051"/>
              <a:gd name="T67" fmla="*/ 2488 h 4051"/>
              <a:gd name="T68" fmla="*/ 2025 w 4051"/>
              <a:gd name="T69" fmla="*/ 2488 h 4051"/>
              <a:gd name="T70" fmla="*/ 2140 w 4051"/>
              <a:gd name="T71" fmla="*/ 2604 h 4051"/>
              <a:gd name="T72" fmla="*/ 2025 w 4051"/>
              <a:gd name="T73" fmla="*/ 2720 h 4051"/>
              <a:gd name="T74" fmla="*/ 1909 w 4051"/>
              <a:gd name="T75" fmla="*/ 2604 h 4051"/>
              <a:gd name="T76" fmla="*/ 2025 w 4051"/>
              <a:gd name="T77" fmla="*/ 2488 h 4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4051" h="4051">
                <a:moveTo>
                  <a:pt x="3327" y="724"/>
                </a:moveTo>
                <a:lnTo>
                  <a:pt x="3327" y="724"/>
                </a:lnTo>
                <a:cubicBezTo>
                  <a:pt x="2603" y="0"/>
                  <a:pt x="1446" y="0"/>
                  <a:pt x="723" y="724"/>
                </a:cubicBezTo>
                <a:cubicBezTo>
                  <a:pt x="0" y="1447"/>
                  <a:pt x="0" y="2604"/>
                  <a:pt x="723" y="3327"/>
                </a:cubicBezTo>
                <a:cubicBezTo>
                  <a:pt x="1446" y="4050"/>
                  <a:pt x="2603" y="4050"/>
                  <a:pt x="3327" y="3327"/>
                </a:cubicBezTo>
                <a:cubicBezTo>
                  <a:pt x="4050" y="2604"/>
                  <a:pt x="4050" y="1447"/>
                  <a:pt x="3327" y="724"/>
                </a:cubicBezTo>
                <a:close/>
                <a:moveTo>
                  <a:pt x="3211" y="3211"/>
                </a:moveTo>
                <a:lnTo>
                  <a:pt x="3211" y="3211"/>
                </a:lnTo>
                <a:cubicBezTo>
                  <a:pt x="2546" y="3848"/>
                  <a:pt x="1504" y="3848"/>
                  <a:pt x="839" y="3211"/>
                </a:cubicBezTo>
                <a:cubicBezTo>
                  <a:pt x="203" y="2546"/>
                  <a:pt x="203" y="1504"/>
                  <a:pt x="839" y="840"/>
                </a:cubicBezTo>
                <a:cubicBezTo>
                  <a:pt x="1504" y="203"/>
                  <a:pt x="2546" y="203"/>
                  <a:pt x="3211" y="840"/>
                </a:cubicBezTo>
                <a:cubicBezTo>
                  <a:pt x="3876" y="1504"/>
                  <a:pt x="3876" y="2546"/>
                  <a:pt x="3211" y="3211"/>
                </a:cubicBezTo>
                <a:close/>
                <a:moveTo>
                  <a:pt x="2112" y="2054"/>
                </a:moveTo>
                <a:lnTo>
                  <a:pt x="2112" y="2054"/>
                </a:lnTo>
                <a:cubicBezTo>
                  <a:pt x="2112" y="955"/>
                  <a:pt x="2112" y="955"/>
                  <a:pt x="2112" y="955"/>
                </a:cubicBezTo>
                <a:cubicBezTo>
                  <a:pt x="2834" y="1678"/>
                  <a:pt x="2834" y="1678"/>
                  <a:pt x="2834" y="1678"/>
                </a:cubicBezTo>
                <a:cubicBezTo>
                  <a:pt x="2950" y="1563"/>
                  <a:pt x="2950" y="1563"/>
                  <a:pt x="2950" y="1563"/>
                </a:cubicBezTo>
                <a:cubicBezTo>
                  <a:pt x="2140" y="753"/>
                  <a:pt x="2140" y="753"/>
                  <a:pt x="2140" y="753"/>
                </a:cubicBezTo>
                <a:cubicBezTo>
                  <a:pt x="2025" y="637"/>
                  <a:pt x="2025" y="637"/>
                  <a:pt x="2025" y="637"/>
                </a:cubicBezTo>
                <a:cubicBezTo>
                  <a:pt x="1099" y="1563"/>
                  <a:pt x="1099" y="1563"/>
                  <a:pt x="1099" y="1563"/>
                </a:cubicBezTo>
                <a:cubicBezTo>
                  <a:pt x="1215" y="1678"/>
                  <a:pt x="1215" y="1678"/>
                  <a:pt x="1215" y="1678"/>
                </a:cubicBezTo>
                <a:cubicBezTo>
                  <a:pt x="1938" y="955"/>
                  <a:pt x="1938" y="955"/>
                  <a:pt x="1938" y="955"/>
                </a:cubicBezTo>
                <a:cubicBezTo>
                  <a:pt x="1938" y="2054"/>
                  <a:pt x="1938" y="2054"/>
                  <a:pt x="1938" y="2054"/>
                </a:cubicBezTo>
                <a:cubicBezTo>
                  <a:pt x="1504" y="2054"/>
                  <a:pt x="1099" y="2286"/>
                  <a:pt x="839" y="2604"/>
                </a:cubicBezTo>
                <a:cubicBezTo>
                  <a:pt x="1129" y="2951"/>
                  <a:pt x="1562" y="3182"/>
                  <a:pt x="2025" y="3182"/>
                </a:cubicBezTo>
                <a:cubicBezTo>
                  <a:pt x="2517" y="3182"/>
                  <a:pt x="2950" y="2951"/>
                  <a:pt x="3211" y="2604"/>
                </a:cubicBezTo>
                <a:cubicBezTo>
                  <a:pt x="2950" y="2286"/>
                  <a:pt x="2574" y="2054"/>
                  <a:pt x="2112" y="2054"/>
                </a:cubicBezTo>
                <a:close/>
                <a:moveTo>
                  <a:pt x="2025" y="3008"/>
                </a:moveTo>
                <a:lnTo>
                  <a:pt x="2025" y="3008"/>
                </a:lnTo>
                <a:cubicBezTo>
                  <a:pt x="1649" y="3008"/>
                  <a:pt x="1302" y="2864"/>
                  <a:pt x="1070" y="2604"/>
                </a:cubicBezTo>
                <a:cubicBezTo>
                  <a:pt x="1302" y="2344"/>
                  <a:pt x="1649" y="2199"/>
                  <a:pt x="2025" y="2199"/>
                </a:cubicBezTo>
                <a:cubicBezTo>
                  <a:pt x="2401" y="2199"/>
                  <a:pt x="2748" y="2344"/>
                  <a:pt x="3008" y="2604"/>
                </a:cubicBezTo>
                <a:cubicBezTo>
                  <a:pt x="2748" y="2864"/>
                  <a:pt x="2401" y="3008"/>
                  <a:pt x="2025" y="3008"/>
                </a:cubicBezTo>
                <a:close/>
                <a:moveTo>
                  <a:pt x="2025" y="2488"/>
                </a:moveTo>
                <a:lnTo>
                  <a:pt x="2025" y="2488"/>
                </a:lnTo>
                <a:cubicBezTo>
                  <a:pt x="2083" y="2488"/>
                  <a:pt x="2140" y="2546"/>
                  <a:pt x="2140" y="2604"/>
                </a:cubicBezTo>
                <a:cubicBezTo>
                  <a:pt x="2140" y="2661"/>
                  <a:pt x="2083" y="2720"/>
                  <a:pt x="2025" y="2720"/>
                </a:cubicBezTo>
                <a:cubicBezTo>
                  <a:pt x="1967" y="2720"/>
                  <a:pt x="1909" y="2661"/>
                  <a:pt x="1909" y="2604"/>
                </a:cubicBezTo>
                <a:cubicBezTo>
                  <a:pt x="1909" y="2546"/>
                  <a:pt x="1967" y="2488"/>
                  <a:pt x="2025" y="2488"/>
                </a:cubicBezTo>
                <a:close/>
              </a:path>
            </a:pathLst>
          </a:custGeom>
          <a:gradFill>
            <a:gsLst>
              <a:gs pos="100000">
                <a:srgbClr val="03F9B9"/>
              </a:gs>
              <a:gs pos="0">
                <a:srgbClr val="6E26F9"/>
              </a:gs>
            </a:gsLst>
            <a:lin ang="2700000" scaled="0"/>
          </a:gra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  <p:pic>
        <p:nvPicPr>
          <p:cNvPr id="9" name="Picture 2" descr="https://lh6.googleusercontent.com/PcXEfX60Sqd43Z0os5PToor6Sf_bnRiZg9VSUTJf_-KmJLuehPgcUFSqU4_2hZG52dUbvSv-VdvohHFU9VzQ5x3DFmQqKVqJ9v4OXZ2u_ltgVbEjoFOOaA_wT7qnjpacROYx2A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71615" y="2088885"/>
            <a:ext cx="1496115" cy="537756"/>
          </a:xfrm>
          <a:prstGeom prst="rect">
            <a:avLst/>
          </a:prstGeom>
          <a:noFill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8003C36-DAC8-0048-B01C-1F36D3EE38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4062" y="3619817"/>
            <a:ext cx="4267578" cy="1482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4345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Google Shape;35;p1" descr="logo_B&amp;W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216048" y="1030356"/>
            <a:ext cx="1927952" cy="450221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425367" y="3776720"/>
            <a:ext cx="1490832" cy="635685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37;p1"/>
          <p:cNvSpPr/>
          <p:nvPr/>
        </p:nvSpPr>
        <p:spPr>
          <a:xfrm>
            <a:off x="321920" y="1720632"/>
            <a:ext cx="4984057" cy="1323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0" b="1" i="0" u="none" strike="noStrike" cap="non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" name="Google Shape;31;p7">
            <a:extLst>
              <a:ext uri="{FF2B5EF4-FFF2-40B4-BE49-F238E27FC236}">
                <a16:creationId xmlns:a16="http://schemas.microsoft.com/office/drawing/2014/main" id="{7D40AF8E-10FF-3445-BCA4-3EC62FE2D108}"/>
              </a:ext>
            </a:extLst>
          </p:cNvPr>
          <p:cNvSpPr txBox="1"/>
          <p:nvPr/>
        </p:nvSpPr>
        <p:spPr>
          <a:xfrm>
            <a:off x="247349" y="1734990"/>
            <a:ext cx="6902598" cy="15873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000" b="1" dirty="0">
                <a:solidFill>
                  <a:srgbClr val="FFFF00"/>
                </a:solidFill>
                <a:latin typeface="Montserrat"/>
                <a:ea typeface="Montserrat"/>
                <a:cs typeface="Montserrat"/>
                <a:sym typeface="Montserrat"/>
              </a:rPr>
              <a:t>ESPLORARE FUTURI PERSONALI</a:t>
            </a:r>
          </a:p>
        </p:txBody>
      </p:sp>
      <p:sp>
        <p:nvSpPr>
          <p:cNvPr id="6" name="Google Shape;32;p7">
            <a:extLst>
              <a:ext uri="{FF2B5EF4-FFF2-40B4-BE49-F238E27FC236}">
                <a16:creationId xmlns:a16="http://schemas.microsoft.com/office/drawing/2014/main" id="{9D49C34E-172D-FA47-8798-F0E8968FD3E4}"/>
              </a:ext>
            </a:extLst>
          </p:cNvPr>
          <p:cNvSpPr txBox="1"/>
          <p:nvPr/>
        </p:nvSpPr>
        <p:spPr>
          <a:xfrm>
            <a:off x="268778" y="3604314"/>
            <a:ext cx="5090339" cy="980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/>
                <a:ea typeface="Montserrat"/>
                <a:cs typeface="Montserrat"/>
                <a:sym typeface="Montserrat"/>
              </a:rPr>
              <a:t>Laboratorio di Futuro in classe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" sz="2400" dirty="0">
              <a:solidFill>
                <a:schemeClr val="tx1">
                  <a:lumMod val="95000"/>
                  <a:lumOff val="5000"/>
                </a:schemeClr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7" name="Immagine 6" descr="Lab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2708" y="320240"/>
            <a:ext cx="1127790" cy="112779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"/>
          <p:cNvSpPr txBox="1"/>
          <p:nvPr/>
        </p:nvSpPr>
        <p:spPr>
          <a:xfrm>
            <a:off x="358649" y="216275"/>
            <a:ext cx="6585847" cy="62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it-IT" sz="3000" b="1" dirty="0">
                <a:latin typeface="Montserrat"/>
                <a:ea typeface="Montserrat"/>
                <a:cs typeface="Montserrat"/>
                <a:sym typeface="Montserrat"/>
              </a:rPr>
              <a:t>Fasi del Laboratorio di Futuro®</a:t>
            </a:r>
            <a:endParaRPr sz="3000" b="1" i="0" u="none" strike="noStrike" cap="none" dirty="0"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3000" b="1" i="0" u="none" strike="noStrike" cap="none" dirty="0">
              <a:solidFill>
                <a:srgbClr val="FFFFFF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47" name="Google Shape;47;p3"/>
          <p:cNvSpPr txBox="1"/>
          <p:nvPr/>
        </p:nvSpPr>
        <p:spPr>
          <a:xfrm>
            <a:off x="690880" y="1351280"/>
            <a:ext cx="7040880" cy="4385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1500" dirty="0">
                <a:latin typeface="Arial Rounded MT Bold" pitchFamily="34" charset="0"/>
              </a:rPr>
              <a:t>Il </a:t>
            </a:r>
            <a:r>
              <a:rPr lang="it-IT" sz="1500" dirty="0">
                <a:highlight>
                  <a:srgbClr val="03F9B9"/>
                </a:highlight>
                <a:latin typeface="Arial Rounded MT Bold" pitchFamily="34" charset="0"/>
                <a:ea typeface="Arial Rounded"/>
                <a:cs typeface="Arial Rounded"/>
                <a:sym typeface="Arial Rounded"/>
              </a:rPr>
              <a:t>Questionario delle Mappe Mentali</a:t>
            </a:r>
            <a:r>
              <a:rPr lang="it-IT" sz="1500" dirty="0">
                <a:latin typeface="Arial Rounded MT Bold" pitchFamily="34" charset="0"/>
              </a:rPr>
              <a:t>: svolti in apertura e chiusura</a:t>
            </a:r>
          </a:p>
        </p:txBody>
      </p:sp>
      <p:pic>
        <p:nvPicPr>
          <p:cNvPr id="4" name="Immagine 3" descr="004a.png">
            <a:extLst>
              <a:ext uri="{FF2B5EF4-FFF2-40B4-BE49-F238E27FC236}">
                <a16:creationId xmlns:a16="http://schemas.microsoft.com/office/drawing/2014/main" id="{04E03A82-4C88-2449-B53B-9FA69510DB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4113" y="2122307"/>
            <a:ext cx="478632" cy="472723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D9AA9CAA-62A4-A646-91F2-EF6B62726036}"/>
              </a:ext>
            </a:extLst>
          </p:cNvPr>
          <p:cNvSpPr txBox="1"/>
          <p:nvPr/>
        </p:nvSpPr>
        <p:spPr>
          <a:xfrm>
            <a:off x="1442910" y="2210443"/>
            <a:ext cx="46931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Arial Rounded MT Bold" pitchFamily="34" charset="0"/>
              </a:rPr>
              <a:t>FASE UNO: VISIONI DAL PASSATO</a:t>
            </a:r>
          </a:p>
        </p:txBody>
      </p:sp>
      <p:pic>
        <p:nvPicPr>
          <p:cNvPr id="6" name="Immagine 5" descr="004b.png">
            <a:extLst>
              <a:ext uri="{FF2B5EF4-FFF2-40B4-BE49-F238E27FC236}">
                <a16:creationId xmlns:a16="http://schemas.microsoft.com/office/drawing/2014/main" id="{6601E476-AE9D-C746-89AA-0241018A5F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116" y="3015652"/>
            <a:ext cx="510629" cy="504325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6A7E755B-EF9D-5149-A45F-4E44C2F8C1B3}"/>
              </a:ext>
            </a:extLst>
          </p:cNvPr>
          <p:cNvSpPr txBox="1"/>
          <p:nvPr/>
        </p:nvSpPr>
        <p:spPr>
          <a:xfrm>
            <a:off x="1419040" y="3127854"/>
            <a:ext cx="46931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Arial Rounded MT Bold" pitchFamily="34" charset="0"/>
              </a:rPr>
              <a:t>FASE DUE: SALTO NEL FUTURO</a:t>
            </a:r>
          </a:p>
        </p:txBody>
      </p:sp>
      <p:pic>
        <p:nvPicPr>
          <p:cNvPr id="8" name="Immagine 7" descr="004c.png">
            <a:extLst>
              <a:ext uri="{FF2B5EF4-FFF2-40B4-BE49-F238E27FC236}">
                <a16:creationId xmlns:a16="http://schemas.microsoft.com/office/drawing/2014/main" id="{F412CB2B-EF92-9E40-93FA-1911DCA8BEE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2116" y="3890295"/>
            <a:ext cx="478632" cy="478632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5D4A0A2E-D1C7-1F43-A9F9-5297061AB4F1}"/>
              </a:ext>
            </a:extLst>
          </p:cNvPr>
          <p:cNvSpPr txBox="1"/>
          <p:nvPr/>
        </p:nvSpPr>
        <p:spPr>
          <a:xfrm>
            <a:off x="1387041" y="4022499"/>
            <a:ext cx="46931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Arial Rounded MT Bold" pitchFamily="34" charset="0"/>
              </a:rPr>
              <a:t>FASE TRE: RITORNO AL PRESENTE</a:t>
            </a:r>
          </a:p>
        </p:txBody>
      </p:sp>
      <p:pic>
        <p:nvPicPr>
          <p:cNvPr id="10" name="Picture 4">
            <a:extLst>
              <a:ext uri="{FF2B5EF4-FFF2-40B4-BE49-F238E27FC236}">
                <a16:creationId xmlns:a16="http://schemas.microsoft.com/office/drawing/2014/main" id="{04C5DBAB-C350-A240-8087-B7FA764D45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199128" y="225176"/>
            <a:ext cx="668895" cy="67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E8D8240-226D-084A-87CD-A92FE43E0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364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egnaposto contenuto 4" descr="images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408" y="585439"/>
            <a:ext cx="7303052" cy="4089710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785407" y="217452"/>
            <a:ext cx="7303052" cy="40011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/>
              <a:t>Eredità di questo presente: Futuro e qualità umana</a:t>
            </a:r>
          </a:p>
        </p:txBody>
      </p:sp>
    </p:spTree>
    <p:extLst>
      <p:ext uri="{BB962C8B-B14F-4D97-AF65-F5344CB8AC3E}">
        <p14:creationId xmlns:p14="http://schemas.microsoft.com/office/powerpoint/2010/main" val="4249770491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941993" y="945441"/>
            <a:ext cx="3216925" cy="8572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457200">
              <a:spcBef>
                <a:spcPct val="0"/>
              </a:spcBef>
            </a:pPr>
            <a:r>
              <a:rPr lang="it-IT" sz="48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Il futuro</a:t>
            </a:r>
          </a:p>
        </p:txBody>
      </p:sp>
      <p:pic>
        <p:nvPicPr>
          <p:cNvPr id="7" name="Immagine 6" descr="image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035"/>
          <a:stretch/>
        </p:blipFill>
        <p:spPr>
          <a:xfrm>
            <a:off x="4010134" y="1693627"/>
            <a:ext cx="1148868" cy="1236219"/>
          </a:xfrm>
          <a:prstGeom prst="rect">
            <a:avLst/>
          </a:prstGeom>
        </p:spPr>
      </p:pic>
      <p:pic>
        <p:nvPicPr>
          <p:cNvPr id="8" name="Immagine 7" descr="image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035"/>
          <a:stretch/>
        </p:blipFill>
        <p:spPr>
          <a:xfrm>
            <a:off x="4010134" y="2681785"/>
            <a:ext cx="1148868" cy="1695450"/>
          </a:xfrm>
          <a:prstGeom prst="rect">
            <a:avLst/>
          </a:prstGeom>
        </p:spPr>
      </p:pic>
      <p:sp>
        <p:nvSpPr>
          <p:cNvPr id="10" name="Titolo 1"/>
          <p:cNvSpPr txBox="1">
            <a:spLocks/>
          </p:cNvSpPr>
          <p:nvPr/>
        </p:nvSpPr>
        <p:spPr>
          <a:xfrm>
            <a:off x="519749" y="4188307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800" dirty="0">
                <a:latin typeface="+mn-lt"/>
              </a:rPr>
              <a:t>scuola</a:t>
            </a:r>
            <a:endParaRPr lang="it-IT" dirty="0">
              <a:latin typeface="+mn-lt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1362506" y="1774509"/>
            <a:ext cx="2141933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3800" dirty="0">
                <a:solidFill>
                  <a:srgbClr val="FF0000"/>
                </a:solidFill>
              </a:rPr>
              <a:t>n</a:t>
            </a:r>
            <a:r>
              <a:rPr lang="it-IT" sz="4000" dirty="0"/>
              <a:t>ella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5562675" y="1779661"/>
            <a:ext cx="2265364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3800" dirty="0">
                <a:solidFill>
                  <a:srgbClr val="FF0000"/>
                </a:solidFill>
              </a:rPr>
              <a:t>d</a:t>
            </a:r>
            <a:r>
              <a:rPr lang="it-IT" sz="4000" dirty="0"/>
              <a:t>ella</a:t>
            </a:r>
          </a:p>
        </p:txBody>
      </p:sp>
      <p:sp>
        <p:nvSpPr>
          <p:cNvPr id="9" name="CasellaDiTesto 1">
            <a:extLst>
              <a:ext uri="{FF2B5EF4-FFF2-40B4-BE49-F238E27FC236}">
                <a16:creationId xmlns:a16="http://schemas.microsoft.com/office/drawing/2014/main" id="{E81259AB-F68F-1848-8EAF-0CEEFA027920}"/>
              </a:ext>
            </a:extLst>
          </p:cNvPr>
          <p:cNvSpPr txBox="1"/>
          <p:nvPr/>
        </p:nvSpPr>
        <p:spPr>
          <a:xfrm>
            <a:off x="477078" y="264160"/>
            <a:ext cx="866692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b="1" dirty="0">
                <a:solidFill>
                  <a:srgbClr val="6E26F9"/>
                </a:solidFill>
                <a:latin typeface="+mj-lt"/>
              </a:rPr>
              <a:t>LA PRIMA DISTINZIONE</a:t>
            </a:r>
          </a:p>
        </p:txBody>
      </p:sp>
    </p:spTree>
    <p:extLst>
      <p:ext uri="{BB962C8B-B14F-4D97-AF65-F5344CB8AC3E}">
        <p14:creationId xmlns:p14="http://schemas.microsoft.com/office/powerpoint/2010/main" val="287978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E8B979-17EF-E545-8179-A55C8790B03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0104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65A940A5-774E-0443-B134-9ADD50A11A4B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8" name="CasellaDiTesto 1">
            <a:extLst>
              <a:ext uri="{FF2B5EF4-FFF2-40B4-BE49-F238E27FC236}">
                <a16:creationId xmlns:a16="http://schemas.microsoft.com/office/drawing/2014/main" id="{A051C332-F12B-E04D-AFFB-66FB2F4A8AC0}"/>
              </a:ext>
            </a:extLst>
          </p:cNvPr>
          <p:cNvSpPr txBox="1"/>
          <p:nvPr/>
        </p:nvSpPr>
        <p:spPr>
          <a:xfrm>
            <a:off x="477078" y="264160"/>
            <a:ext cx="866692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b="1" dirty="0">
                <a:solidFill>
                  <a:srgbClr val="6E26F9"/>
                </a:solidFill>
                <a:latin typeface="+mj-lt"/>
              </a:rPr>
              <a:t>IL FUTURO </a:t>
            </a:r>
            <a:r>
              <a:rPr lang="it-IT" sz="3000" b="1" u="sng" dirty="0">
                <a:solidFill>
                  <a:srgbClr val="6E26F9"/>
                </a:solidFill>
                <a:latin typeface="+mj-lt"/>
              </a:rPr>
              <a:t>DELLA</a:t>
            </a:r>
            <a:r>
              <a:rPr lang="it-IT" sz="3000" b="1" dirty="0">
                <a:solidFill>
                  <a:srgbClr val="6E26F9"/>
                </a:solidFill>
                <a:latin typeface="+mj-lt"/>
              </a:rPr>
              <a:t> SCUOLA</a:t>
            </a:r>
          </a:p>
        </p:txBody>
      </p:sp>
      <p:sp>
        <p:nvSpPr>
          <p:cNvPr id="5" name="Rettangolo arrotondato 4">
            <a:extLst>
              <a:ext uri="{FF2B5EF4-FFF2-40B4-BE49-F238E27FC236}">
                <a16:creationId xmlns:a16="http://schemas.microsoft.com/office/drawing/2014/main" id="{2A885A14-39EF-0C42-A247-3F3FD894076F}"/>
              </a:ext>
            </a:extLst>
          </p:cNvPr>
          <p:cNvSpPr/>
          <p:nvPr/>
        </p:nvSpPr>
        <p:spPr>
          <a:xfrm>
            <a:off x="869165" y="1314074"/>
            <a:ext cx="6827697" cy="125767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A </a:t>
            </a:r>
            <a:r>
              <a:rPr lang="en-US" sz="3200" dirty="0" err="1">
                <a:solidFill>
                  <a:schemeClr val="tx1"/>
                </a:solidFill>
              </a:rPr>
              <a:t>cosa</a:t>
            </a:r>
            <a:r>
              <a:rPr lang="en-US" sz="3200" dirty="0">
                <a:solidFill>
                  <a:schemeClr val="tx1"/>
                </a:solidFill>
              </a:rPr>
              <a:t> serve la </a:t>
            </a:r>
            <a:r>
              <a:rPr lang="en-US" sz="3200" dirty="0" err="1">
                <a:solidFill>
                  <a:schemeClr val="tx1"/>
                </a:solidFill>
              </a:rPr>
              <a:t>scuola</a:t>
            </a:r>
            <a:r>
              <a:rPr lang="en-US" sz="3200" dirty="0">
                <a:solidFill>
                  <a:schemeClr val="tx1"/>
                </a:solidFill>
              </a:rPr>
              <a:t>? </a:t>
            </a:r>
            <a:r>
              <a:rPr lang="en-US" sz="3200" dirty="0" err="1">
                <a:solidFill>
                  <a:schemeClr val="tx1"/>
                </a:solidFill>
              </a:rPr>
              <a:t>Quali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risultati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vogliamo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ottenere</a:t>
            </a:r>
            <a:r>
              <a:rPr lang="en-US" sz="3200" dirty="0">
                <a:solidFill>
                  <a:schemeClr val="tx1"/>
                </a:solidFill>
              </a:rPr>
              <a:t>?</a:t>
            </a:r>
            <a:endParaRPr lang="it-IT" sz="3200" dirty="0">
              <a:solidFill>
                <a:schemeClr val="tx1"/>
              </a:solidFill>
            </a:endParaRPr>
          </a:p>
        </p:txBody>
      </p:sp>
      <p:sp>
        <p:nvSpPr>
          <p:cNvPr id="7" name="Rettangolo arrotondato 4">
            <a:extLst>
              <a:ext uri="{FF2B5EF4-FFF2-40B4-BE49-F238E27FC236}">
                <a16:creationId xmlns:a16="http://schemas.microsoft.com/office/drawing/2014/main" id="{49874E86-7AFC-6541-B537-41A1EA0711D1}"/>
              </a:ext>
            </a:extLst>
          </p:cNvPr>
          <p:cNvSpPr/>
          <p:nvPr/>
        </p:nvSpPr>
        <p:spPr>
          <a:xfrm>
            <a:off x="869165" y="2826147"/>
            <a:ext cx="6827697" cy="125767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solidFill>
                  <a:schemeClr val="tx1"/>
                </a:solidFill>
              </a:rPr>
              <a:t>Rapporto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fra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scuola</a:t>
            </a:r>
            <a:r>
              <a:rPr lang="en-US" sz="3200" dirty="0">
                <a:solidFill>
                  <a:schemeClr val="tx1"/>
                </a:solidFill>
              </a:rPr>
              <a:t> e </a:t>
            </a:r>
            <a:r>
              <a:rPr lang="en-US" sz="3200" dirty="0" err="1">
                <a:solidFill>
                  <a:schemeClr val="tx1"/>
                </a:solidFill>
              </a:rPr>
              <a:t>altre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agenzie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sociali</a:t>
            </a:r>
            <a:r>
              <a:rPr lang="en-US" sz="3200" dirty="0">
                <a:solidFill>
                  <a:schemeClr val="tx1"/>
                </a:solidFill>
              </a:rPr>
              <a:t> (</a:t>
            </a:r>
            <a:r>
              <a:rPr lang="en-US" sz="3200" dirty="0" err="1">
                <a:solidFill>
                  <a:schemeClr val="tx1"/>
                </a:solidFill>
              </a:rPr>
              <a:t>famiglia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comunità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lavoro</a:t>
            </a:r>
            <a:r>
              <a:rPr lang="en-US" sz="3200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8418456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71585-E17D-0049-91A2-F23BACBEC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9056"/>
            <a:ext cx="7132320" cy="1131095"/>
          </a:xfrm>
        </p:spPr>
        <p:txBody>
          <a:bodyPr/>
          <a:lstStyle/>
          <a:p>
            <a:r>
              <a:rPr lang="en-US" dirty="0">
                <a:solidFill>
                  <a:srgbClr val="6E26F9"/>
                </a:solidFill>
              </a:rPr>
              <a:t>PERCHÈ LA SCUOLA </a:t>
            </a:r>
            <a:r>
              <a:rPr lang="en-US" dirty="0" err="1">
                <a:solidFill>
                  <a:srgbClr val="6E26F9"/>
                </a:solidFill>
              </a:rPr>
              <a:t>È</a:t>
            </a:r>
            <a:r>
              <a:rPr lang="en-US" dirty="0">
                <a:solidFill>
                  <a:srgbClr val="6E26F9"/>
                </a:solidFill>
              </a:rPr>
              <a:t> SEMPRE </a:t>
            </a:r>
            <a:br>
              <a:rPr lang="en-US" dirty="0">
                <a:solidFill>
                  <a:srgbClr val="6E26F9"/>
                </a:solidFill>
              </a:rPr>
            </a:br>
            <a:r>
              <a:rPr lang="en-US" i="1" dirty="0">
                <a:solidFill>
                  <a:srgbClr val="6E26F9"/>
                </a:solidFill>
              </a:rPr>
              <a:t>OUT OF SYNCH</a:t>
            </a:r>
            <a:r>
              <a:rPr lang="en-US" dirty="0">
                <a:solidFill>
                  <a:srgbClr val="6E26F9"/>
                </a:solidFill>
              </a:rPr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69A4A-10D1-4445-AF13-516F5175A3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1800" dirty="0"/>
              <a:t>La </a:t>
            </a:r>
            <a:r>
              <a:rPr lang="en-US" sz="1800" dirty="0" err="1"/>
              <a:t>grande</a:t>
            </a:r>
            <a:r>
              <a:rPr lang="en-US" sz="1800" dirty="0"/>
              <a:t> </a:t>
            </a:r>
            <a:r>
              <a:rPr lang="en-US" sz="1800" dirty="0" err="1"/>
              <a:t>maggioranza</a:t>
            </a:r>
            <a:r>
              <a:rPr lang="en-US" sz="1800" dirty="0"/>
              <a:t> </a:t>
            </a:r>
            <a:r>
              <a:rPr lang="en-US" sz="1800" dirty="0" err="1"/>
              <a:t>degli</a:t>
            </a:r>
            <a:r>
              <a:rPr lang="en-US" sz="1800" dirty="0"/>
              <a:t> </a:t>
            </a:r>
            <a:r>
              <a:rPr lang="en-US" sz="1800" dirty="0" err="1"/>
              <a:t>insegnati</a:t>
            </a:r>
            <a:r>
              <a:rPr lang="en-US" sz="1800" dirty="0"/>
              <a:t> </a:t>
            </a:r>
            <a:r>
              <a:rPr lang="en-US" sz="1800" dirty="0" err="1"/>
              <a:t>è</a:t>
            </a:r>
            <a:r>
              <a:rPr lang="en-US" sz="1800" dirty="0"/>
              <a:t> </a:t>
            </a:r>
            <a:r>
              <a:rPr lang="en-US" sz="1800" dirty="0" err="1"/>
              <a:t>seria</a:t>
            </a:r>
            <a:r>
              <a:rPr lang="en-US" sz="1800" dirty="0"/>
              <a:t> e </a:t>
            </a:r>
            <a:r>
              <a:rPr lang="en-US" sz="1800" dirty="0" err="1"/>
              <a:t>dedicata</a:t>
            </a:r>
            <a:endParaRPr lang="en-US" sz="1800" dirty="0"/>
          </a:p>
          <a:p>
            <a:pPr algn="ctr"/>
            <a:r>
              <a:rPr lang="en-US" sz="1800" dirty="0" err="1"/>
              <a:t>Innumerevoli</a:t>
            </a:r>
            <a:r>
              <a:rPr lang="en-US" sz="1800" dirty="0"/>
              <a:t> </a:t>
            </a:r>
            <a:r>
              <a:rPr lang="en-US" sz="1800" dirty="0" err="1"/>
              <a:t>riforme</a:t>
            </a:r>
            <a:endParaRPr lang="en-US" sz="1800" dirty="0"/>
          </a:p>
          <a:p>
            <a:pPr algn="ctr"/>
            <a:endParaRPr lang="en-US" sz="1800" dirty="0"/>
          </a:p>
          <a:p>
            <a:pPr algn="ctr"/>
            <a:r>
              <a:rPr lang="en-US" sz="1800" dirty="0" err="1"/>
              <a:t>Eppure</a:t>
            </a:r>
            <a:endParaRPr lang="en-US" sz="1800" dirty="0"/>
          </a:p>
          <a:p>
            <a:pPr algn="ctr"/>
            <a:endParaRPr lang="en-US" sz="1800" dirty="0"/>
          </a:p>
          <a:p>
            <a:pPr algn="ctr"/>
            <a:r>
              <a:rPr lang="en-US" sz="1800" dirty="0" err="1"/>
              <a:t>Qualcosa</a:t>
            </a:r>
            <a:r>
              <a:rPr lang="en-US" sz="1800" dirty="0"/>
              <a:t> non </a:t>
            </a:r>
            <a:r>
              <a:rPr lang="en-US" sz="1800" dirty="0" err="1"/>
              <a:t>va</a:t>
            </a:r>
            <a:r>
              <a:rPr lang="en-US" sz="1800" dirty="0"/>
              <a:t>, ma </a:t>
            </a:r>
            <a:r>
              <a:rPr lang="en-US" sz="1800" dirty="0" err="1"/>
              <a:t>cosa</a:t>
            </a:r>
            <a:r>
              <a:rPr lang="en-US" sz="1800" dirty="0"/>
              <a:t>?</a:t>
            </a:r>
          </a:p>
          <a:p>
            <a:pPr algn="ctr"/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Alle </a:t>
            </a:r>
            <a:r>
              <a:rPr lang="en-US" sz="1800" dirty="0" err="1"/>
              <a:t>spalle</a:t>
            </a:r>
            <a:r>
              <a:rPr lang="en-US" sz="1800" dirty="0"/>
              <a:t> </a:t>
            </a:r>
            <a:r>
              <a:rPr lang="en-US" sz="1800" dirty="0" err="1"/>
              <a:t>c’è</a:t>
            </a:r>
            <a:r>
              <a:rPr lang="en-US" sz="1800" dirty="0"/>
              <a:t> un </a:t>
            </a:r>
            <a:r>
              <a:rPr lang="en-US" sz="1800" dirty="0" err="1"/>
              <a:t>fondamentale</a:t>
            </a:r>
            <a:r>
              <a:rPr lang="en-US" sz="1800" dirty="0"/>
              <a:t> </a:t>
            </a:r>
            <a:r>
              <a:rPr lang="en-US" sz="1800" u="sng" dirty="0" err="1"/>
              <a:t>problema</a:t>
            </a:r>
            <a:r>
              <a:rPr lang="en-US" sz="1800" u="sng" dirty="0"/>
              <a:t> </a:t>
            </a:r>
            <a:r>
              <a:rPr lang="en-US" sz="1800" u="sng" dirty="0" err="1"/>
              <a:t>organizzativo</a:t>
            </a:r>
            <a:endParaRPr lang="en-US" sz="1800" u="sng" dirty="0"/>
          </a:p>
          <a:p>
            <a:r>
              <a:rPr lang="en-US" sz="1800" dirty="0"/>
              <a:t>Se non </a:t>
            </a:r>
            <a:r>
              <a:rPr lang="en-US" sz="1800" dirty="0" err="1"/>
              <a:t>viene</a:t>
            </a:r>
            <a:r>
              <a:rPr lang="en-US" sz="1800" dirty="0"/>
              <a:t> </a:t>
            </a:r>
            <a:r>
              <a:rPr lang="en-US" sz="1800" dirty="0" err="1"/>
              <a:t>risolto</a:t>
            </a:r>
            <a:r>
              <a:rPr lang="en-US" sz="1800" dirty="0"/>
              <a:t>, </a:t>
            </a:r>
            <a:r>
              <a:rPr lang="en-US" sz="1800" dirty="0" err="1"/>
              <a:t>nessuna</a:t>
            </a:r>
            <a:r>
              <a:rPr lang="en-US" sz="1800" dirty="0"/>
              <a:t> </a:t>
            </a:r>
            <a:r>
              <a:rPr lang="en-US" sz="1800" dirty="0" err="1"/>
              <a:t>riforma</a:t>
            </a:r>
            <a:r>
              <a:rPr lang="en-US" sz="1800" dirty="0"/>
              <a:t> </a:t>
            </a:r>
            <a:r>
              <a:rPr lang="en-US" sz="1800" dirty="0" err="1"/>
              <a:t>darà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risultati</a:t>
            </a:r>
            <a:r>
              <a:rPr lang="en-US" sz="1800" dirty="0"/>
              <a:t> </a:t>
            </a:r>
            <a:r>
              <a:rPr lang="en-US" sz="1800" dirty="0" err="1"/>
              <a:t>voluti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8016944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arrotondato 4"/>
          <p:cNvSpPr/>
          <p:nvPr/>
        </p:nvSpPr>
        <p:spPr>
          <a:xfrm>
            <a:off x="1242877" y="1294230"/>
            <a:ext cx="6329432" cy="125767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dirty="0">
                <a:solidFill>
                  <a:schemeClr val="tx1"/>
                </a:solidFill>
              </a:rPr>
              <a:t>Modi di usare il futuro nell’educazione</a:t>
            </a:r>
          </a:p>
        </p:txBody>
      </p:sp>
      <p:sp>
        <p:nvSpPr>
          <p:cNvPr id="6" name="Rettangolo arrotondato 5"/>
          <p:cNvSpPr/>
          <p:nvPr/>
        </p:nvSpPr>
        <p:spPr>
          <a:xfrm>
            <a:off x="1242877" y="3105467"/>
            <a:ext cx="6329432" cy="125767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dirty="0">
                <a:solidFill>
                  <a:schemeClr val="tx1"/>
                </a:solidFill>
              </a:rPr>
              <a:t>Perché è così difficile parlare </a:t>
            </a:r>
            <a:r>
              <a:rPr lang="it-IT" sz="3200" u="sng" dirty="0">
                <a:solidFill>
                  <a:schemeClr val="tx1"/>
                </a:solidFill>
              </a:rPr>
              <a:t>autenticamente</a:t>
            </a:r>
            <a:r>
              <a:rPr lang="it-IT" sz="3200" dirty="0">
                <a:solidFill>
                  <a:schemeClr val="tx1"/>
                </a:solidFill>
              </a:rPr>
              <a:t> di futuro?</a:t>
            </a:r>
          </a:p>
        </p:txBody>
      </p:sp>
      <p:sp>
        <p:nvSpPr>
          <p:cNvPr id="7" name="CasellaDiTesto 1">
            <a:extLst>
              <a:ext uri="{FF2B5EF4-FFF2-40B4-BE49-F238E27FC236}">
                <a16:creationId xmlns:a16="http://schemas.microsoft.com/office/drawing/2014/main" id="{1596EBD9-1AE2-1F42-9ED2-D1242937752E}"/>
              </a:ext>
            </a:extLst>
          </p:cNvPr>
          <p:cNvSpPr txBox="1"/>
          <p:nvPr/>
        </p:nvSpPr>
        <p:spPr>
          <a:xfrm>
            <a:off x="477078" y="264160"/>
            <a:ext cx="866692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b="1" dirty="0">
                <a:solidFill>
                  <a:srgbClr val="6E26F9"/>
                </a:solidFill>
                <a:latin typeface="+mj-lt"/>
              </a:rPr>
              <a:t>IL FUTURO </a:t>
            </a:r>
            <a:r>
              <a:rPr lang="it-IT" sz="3000" b="1" u="sng" dirty="0">
                <a:solidFill>
                  <a:srgbClr val="6E26F9"/>
                </a:solidFill>
                <a:latin typeface="+mj-lt"/>
              </a:rPr>
              <a:t>NELLA</a:t>
            </a:r>
            <a:r>
              <a:rPr lang="it-IT" sz="3000" b="1" dirty="0">
                <a:solidFill>
                  <a:srgbClr val="6E26F9"/>
                </a:solidFill>
                <a:latin typeface="+mj-lt"/>
              </a:rPr>
              <a:t> SCUOLA</a:t>
            </a:r>
          </a:p>
        </p:txBody>
      </p:sp>
    </p:spTree>
    <p:extLst>
      <p:ext uri="{BB962C8B-B14F-4D97-AF65-F5344CB8AC3E}">
        <p14:creationId xmlns:p14="http://schemas.microsoft.com/office/powerpoint/2010/main" val="1050620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199" y="1200151"/>
            <a:ext cx="8519823" cy="3394472"/>
          </a:xfrm>
        </p:spPr>
        <p:txBody>
          <a:bodyPr>
            <a:normAutofit fontScale="85000" lnSpcReduction="20000"/>
          </a:bodyPr>
          <a:lstStyle/>
          <a:p>
            <a:r>
              <a:rPr lang="it-IT" sz="3500" u="sng" dirty="0">
                <a:solidFill>
                  <a:srgbClr val="7030A0"/>
                </a:solidFill>
                <a:latin typeface="+mn-lt"/>
              </a:rPr>
              <a:t>Implicitamente</a:t>
            </a:r>
            <a:endParaRPr lang="it-IT" sz="2800" u="sng" dirty="0">
              <a:solidFill>
                <a:srgbClr val="7030A0"/>
              </a:solidFill>
              <a:latin typeface="+mn-lt"/>
            </a:endParaRP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800" dirty="0">
                <a:latin typeface="+mn-lt"/>
              </a:rPr>
              <a:t>Futuro come aspetto scontato del processo educativo</a:t>
            </a:r>
            <a:br>
              <a:rPr lang="it-IT" sz="2800" dirty="0">
                <a:latin typeface="+mn-lt"/>
              </a:rPr>
            </a:br>
            <a:endParaRPr lang="it-IT" sz="2800" dirty="0">
              <a:latin typeface="+mn-lt"/>
            </a:endParaRPr>
          </a:p>
          <a:p>
            <a:r>
              <a:rPr lang="it-IT" sz="3500" u="sng" dirty="0">
                <a:solidFill>
                  <a:srgbClr val="7030A0"/>
                </a:solidFill>
                <a:latin typeface="+mn-lt"/>
              </a:rPr>
              <a:t>Come ottimizzazione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800" dirty="0">
                <a:latin typeface="+mn-lt"/>
              </a:rPr>
              <a:t>Fai le scuole giuste, acquisisci le giuste competenze e avrai successo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800" dirty="0">
                <a:latin typeface="+mn-lt"/>
              </a:rPr>
              <a:t>Conquistare il futuro dal punto di vista del presente</a:t>
            </a:r>
            <a:br>
              <a:rPr lang="it-IT" sz="2800" dirty="0">
                <a:latin typeface="+mn-lt"/>
              </a:rPr>
            </a:br>
            <a:endParaRPr lang="it-IT" sz="2800" dirty="0">
              <a:latin typeface="+mn-lt"/>
            </a:endParaRPr>
          </a:p>
          <a:p>
            <a:r>
              <a:rPr lang="it-IT" sz="3800" u="sng" dirty="0">
                <a:solidFill>
                  <a:srgbClr val="7030A0"/>
                </a:solidFill>
                <a:latin typeface="+mn-lt"/>
              </a:rPr>
              <a:t>Come esplorazione attiva di nuove possibilità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it-IT" sz="2800" dirty="0">
                <a:latin typeface="+mn-lt"/>
              </a:rPr>
              <a:t>Imparare ad aspirare (anche ad aspirare diversamente)</a:t>
            </a:r>
            <a:endParaRPr lang="it-IT" dirty="0">
              <a:latin typeface="+mn-lt"/>
            </a:endParaRPr>
          </a:p>
        </p:txBody>
      </p:sp>
      <p:sp>
        <p:nvSpPr>
          <p:cNvPr id="6" name="CasellaDiTesto 1">
            <a:extLst>
              <a:ext uri="{FF2B5EF4-FFF2-40B4-BE49-F238E27FC236}">
                <a16:creationId xmlns:a16="http://schemas.microsoft.com/office/drawing/2014/main" id="{56A6DE0F-C102-7D4F-AFB7-3AA350A39E6D}"/>
              </a:ext>
            </a:extLst>
          </p:cNvPr>
          <p:cNvSpPr txBox="1"/>
          <p:nvPr/>
        </p:nvSpPr>
        <p:spPr>
          <a:xfrm>
            <a:off x="477078" y="264160"/>
            <a:ext cx="866692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b="1" dirty="0">
                <a:solidFill>
                  <a:srgbClr val="6E26F9"/>
                </a:solidFill>
                <a:latin typeface="+mj-lt"/>
              </a:rPr>
              <a:t>MODI DI USARE IL FUTURO</a:t>
            </a:r>
          </a:p>
        </p:txBody>
      </p:sp>
    </p:spTree>
    <p:extLst>
      <p:ext uri="{BB962C8B-B14F-4D97-AF65-F5344CB8AC3E}">
        <p14:creationId xmlns:p14="http://schemas.microsoft.com/office/powerpoint/2010/main" val="3078673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800" dirty="0">
                <a:latin typeface="+mn-lt"/>
              </a:rPr>
              <a:t>Il futuro sarà una realtà diversa, caratterizzata da modi di essere, fare, vivere, sapere diversi da quelli del presente e del passato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800" dirty="0">
                <a:latin typeface="+mn-lt"/>
              </a:rPr>
              <a:t>Non sappiamo se questi nuovi modi di essere saranno peggiori o migliori di quelli che conosciamo, ma sappiamo che saranno </a:t>
            </a:r>
            <a:r>
              <a:rPr lang="it-IT" sz="2800" b="1" dirty="0">
                <a:solidFill>
                  <a:srgbClr val="7030A0"/>
                </a:solidFill>
                <a:latin typeface="+mn-lt"/>
              </a:rPr>
              <a:t>diversi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800" dirty="0">
                <a:latin typeface="+mn-lt"/>
              </a:rPr>
              <a:t>Sviluppare la </a:t>
            </a:r>
            <a:r>
              <a:rPr lang="it-IT" sz="2800" b="1" dirty="0">
                <a:solidFill>
                  <a:srgbClr val="7030A0"/>
                </a:solidFill>
                <a:latin typeface="+mn-lt"/>
              </a:rPr>
              <a:t>capacità di aspirare</a:t>
            </a:r>
            <a:r>
              <a:rPr lang="it-IT" sz="2800" dirty="0">
                <a:solidFill>
                  <a:srgbClr val="7030A0"/>
                </a:solidFill>
                <a:latin typeface="+mn-lt"/>
              </a:rPr>
              <a:t> </a:t>
            </a:r>
            <a:r>
              <a:rPr lang="it-IT" sz="2800" dirty="0">
                <a:latin typeface="+mn-lt"/>
              </a:rPr>
              <a:t>come apertura di possibilità, a diversi livelli, anche contraddittori, non ordinabili in una gerarchia univoca</a:t>
            </a:r>
            <a:endParaRPr lang="en-US" sz="2800" dirty="0">
              <a:latin typeface="+mn-lt"/>
            </a:endParaRPr>
          </a:p>
        </p:txBody>
      </p:sp>
      <p:sp>
        <p:nvSpPr>
          <p:cNvPr id="4" name="CasellaDiTesto 1">
            <a:extLst>
              <a:ext uri="{FF2B5EF4-FFF2-40B4-BE49-F238E27FC236}">
                <a16:creationId xmlns:a16="http://schemas.microsoft.com/office/drawing/2014/main" id="{344C5C12-5A36-7946-A763-192A99AE00EE}"/>
              </a:ext>
            </a:extLst>
          </p:cNvPr>
          <p:cNvSpPr txBox="1"/>
          <p:nvPr/>
        </p:nvSpPr>
        <p:spPr>
          <a:xfrm>
            <a:off x="477078" y="264160"/>
            <a:ext cx="866692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b="1" dirty="0">
                <a:solidFill>
                  <a:srgbClr val="6E26F9"/>
                </a:solidFill>
                <a:latin typeface="+mj-lt"/>
              </a:rPr>
              <a:t>ORIENTAMENTI AL FUTURO</a:t>
            </a:r>
          </a:p>
        </p:txBody>
      </p:sp>
    </p:spTree>
    <p:extLst>
      <p:ext uri="{BB962C8B-B14F-4D97-AF65-F5344CB8AC3E}">
        <p14:creationId xmlns:p14="http://schemas.microsoft.com/office/powerpoint/2010/main" val="368937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34048"/>
            <a:ext cx="8447716" cy="3567113"/>
          </a:xfrm>
        </p:spPr>
        <p:txBody>
          <a:bodyPr>
            <a:normAutofit/>
          </a:bodyPr>
          <a:lstStyle/>
          <a:p>
            <a:r>
              <a:rPr lang="it-IT" sz="2000" dirty="0">
                <a:latin typeface="+mn-lt"/>
              </a:rPr>
              <a:t>Futuro non come territorio da cartografare e conquistare, ma come </a:t>
            </a:r>
            <a:r>
              <a:rPr lang="it-IT" sz="2000" dirty="0">
                <a:solidFill>
                  <a:srgbClr val="7030A0"/>
                </a:solidFill>
                <a:latin typeface="+mn-lt"/>
              </a:rPr>
              <a:t>fonte di possibilità </a:t>
            </a:r>
            <a:r>
              <a:rPr lang="it-IT" sz="2000" dirty="0">
                <a:latin typeface="+mn-lt"/>
              </a:rPr>
              <a:t>per il presente</a:t>
            </a:r>
          </a:p>
          <a:p>
            <a:r>
              <a:rPr lang="it-IT" sz="2000" dirty="0">
                <a:latin typeface="+mn-lt"/>
              </a:rPr>
              <a:t>Se ammettiamo la possibilità di nuove, radicali novità, il compito dell’educatore </a:t>
            </a:r>
            <a:r>
              <a:rPr lang="it-IT" sz="2000" u="sng" dirty="0">
                <a:latin typeface="+mn-lt"/>
              </a:rPr>
              <a:t>non</a:t>
            </a:r>
            <a:r>
              <a:rPr lang="it-IT" sz="2000" dirty="0">
                <a:latin typeface="+mn-lt"/>
              </a:rPr>
              <a:t> è quello di preparare i giovani per un futuro predeterminato che l’educatore conosce in anteprima</a:t>
            </a:r>
          </a:p>
          <a:p>
            <a:r>
              <a:rPr lang="it-IT" sz="2000" dirty="0">
                <a:latin typeface="+mn-lt"/>
              </a:rPr>
              <a:t>Il suo compito è quello di creare ed esplorare nuovi spazi di azione nel presente</a:t>
            </a:r>
          </a:p>
          <a:p>
            <a:r>
              <a:rPr lang="it-IT" sz="2000" dirty="0">
                <a:latin typeface="+mn-lt"/>
              </a:rPr>
              <a:t>Il futuro come luogo di radicali novità trasforma l’educazione, costruendo il presente come il luogo in cui sperimentare le novità, ciò che al momento non-è-ancora-possibile</a:t>
            </a:r>
            <a:endParaRPr lang="en-US" sz="2000" dirty="0">
              <a:latin typeface="+mn-lt"/>
            </a:endParaRPr>
          </a:p>
        </p:txBody>
      </p:sp>
      <p:sp>
        <p:nvSpPr>
          <p:cNvPr id="6" name="CasellaDiTesto 1">
            <a:extLst>
              <a:ext uri="{FF2B5EF4-FFF2-40B4-BE49-F238E27FC236}">
                <a16:creationId xmlns:a16="http://schemas.microsoft.com/office/drawing/2014/main" id="{0534FEEB-FFAD-6A4B-8F35-AF7C26E1CE40}"/>
              </a:ext>
            </a:extLst>
          </p:cNvPr>
          <p:cNvSpPr txBox="1"/>
          <p:nvPr/>
        </p:nvSpPr>
        <p:spPr>
          <a:xfrm>
            <a:off x="477078" y="272111"/>
            <a:ext cx="866692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b="1" dirty="0">
                <a:solidFill>
                  <a:srgbClr val="6E26F9"/>
                </a:solidFill>
                <a:latin typeface="+mj-lt"/>
              </a:rPr>
              <a:t>ORIENTAMENTI AL FUTURO</a:t>
            </a:r>
          </a:p>
        </p:txBody>
      </p:sp>
    </p:spTree>
    <p:extLst>
      <p:ext uri="{BB962C8B-B14F-4D97-AF65-F5344CB8AC3E}">
        <p14:creationId xmlns:p14="http://schemas.microsoft.com/office/powerpoint/2010/main" val="2104791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7166C-EB62-B743-9123-66620E4E2D8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868557" y="2082732"/>
            <a:ext cx="5677231" cy="650875"/>
          </a:xfrm>
          <a:prstGeom prst="rect">
            <a:avLst/>
          </a:prstGeom>
        </p:spPr>
        <p:txBody>
          <a:bodyPr/>
          <a:lstStyle/>
          <a:p>
            <a:r>
              <a:rPr lang="en-US" sz="4400" b="1" dirty="0">
                <a:solidFill>
                  <a:srgbClr val="FFFF00"/>
                </a:solidFill>
              </a:rPr>
              <a:t>COSA FARE?</a:t>
            </a:r>
            <a:endParaRPr lang="en-US" sz="2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738781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1024</TotalTime>
  <Words>383</Words>
  <Application>Microsoft Macintosh PowerPoint</Application>
  <PresentationFormat>On-screen Show (16:9)</PresentationFormat>
  <Paragraphs>52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 Rounded MT Bold</vt:lpstr>
      <vt:lpstr>Arial</vt:lpstr>
      <vt:lpstr>Montserrat</vt:lpstr>
      <vt:lpstr>Proxima Nova</vt:lpstr>
      <vt:lpstr>Simple Light</vt:lpstr>
      <vt:lpstr>PowerPoint Presentation</vt:lpstr>
      <vt:lpstr>Il futuro</vt:lpstr>
      <vt:lpstr>PowerPoint Presentation</vt:lpstr>
      <vt:lpstr>PERCHÈ LA SCUOLA È SEMPRE  OUT OF SYNCH?</vt:lpstr>
      <vt:lpstr>PowerPoint Presentation</vt:lpstr>
      <vt:lpstr>PowerPoint Presentation</vt:lpstr>
      <vt:lpstr>PowerPoint Presentation</vt:lpstr>
      <vt:lpstr>PowerPoint Presentation</vt:lpstr>
      <vt:lpstr>COSA FARE?</vt:lpstr>
      <vt:lpstr>PowerPoint Presentation</vt:lpstr>
      <vt:lpstr>PowerPoint Presentation</vt:lpstr>
      <vt:lpstr>PowerPoint Presentation</vt:lpstr>
    </vt:vector>
  </TitlesOfParts>
  <Manager/>
  <Company>-skopìa srl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-skopìa / MIDA dicembre 2020</dc:title>
  <dc:subject/>
  <dc:creator>Antonio Furlanetto</dc:creator>
  <cp:keywords/>
  <dc:description/>
  <cp:lastModifiedBy>Poli Roberto</cp:lastModifiedBy>
  <cp:revision>115</cp:revision>
  <cp:lastPrinted>2020-11-30T10:15:07Z</cp:lastPrinted>
  <dcterms:modified xsi:type="dcterms:W3CDTF">2022-03-21T08:56:33Z</dcterms:modified>
  <cp:category/>
</cp:coreProperties>
</file>